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99" r:id="rId2"/>
    <p:sldId id="256" r:id="rId3"/>
    <p:sldId id="257" r:id="rId4"/>
    <p:sldId id="258" r:id="rId5"/>
    <p:sldId id="259" r:id="rId6"/>
    <p:sldId id="260" r:id="rId7"/>
    <p:sldId id="262" r:id="rId8"/>
    <p:sldId id="263" r:id="rId9"/>
    <p:sldId id="264" r:id="rId10"/>
    <p:sldId id="265" r:id="rId11"/>
    <p:sldId id="266" r:id="rId12"/>
    <p:sldId id="295" r:id="rId13"/>
    <p:sldId id="298" r:id="rId14"/>
    <p:sldId id="297" r:id="rId15"/>
    <p:sldId id="286" r:id="rId16"/>
    <p:sldId id="277" r:id="rId17"/>
    <p:sldId id="272" r:id="rId18"/>
    <p:sldId id="276" r:id="rId19"/>
    <p:sldId id="273" r:id="rId20"/>
    <p:sldId id="274" r:id="rId21"/>
    <p:sldId id="275" r:id="rId22"/>
    <p:sldId id="267" r:id="rId23"/>
    <p:sldId id="270" r:id="rId24"/>
    <p:sldId id="268" r:id="rId25"/>
    <p:sldId id="269" r:id="rId26"/>
    <p:sldId id="271" r:id="rId27"/>
    <p:sldId id="287" r:id="rId28"/>
    <p:sldId id="288" r:id="rId29"/>
    <p:sldId id="289" r:id="rId30"/>
    <p:sldId id="290" r:id="rId31"/>
    <p:sldId id="291" r:id="rId32"/>
    <p:sldId id="292" r:id="rId33"/>
    <p:sldId id="293" r:id="rId34"/>
    <p:sldId id="294" r:id="rId35"/>
    <p:sldId id="296" r:id="rId36"/>
    <p:sldId id="261" r:id="rId37"/>
    <p:sldId id="300"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3" d="100"/>
          <a:sy n="73" d="100"/>
        </p:scale>
        <p:origin x="-107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7431BF9-74EF-42B6-A764-EFBA0AFDBABE}" type="datetimeFigureOut">
              <a:rPr lang="en-US" smtClean="0"/>
              <a:pPr/>
              <a:t>3/17/2012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29A44C4-F8CD-48E9-98E9-31DE452EDCD3}" type="slidenum">
              <a:rPr lang="en-US" smtClean="0"/>
              <a:pPr/>
              <a:t>‹#›</a:t>
            </a:fld>
            <a:endParaRPr lang="en-US"/>
          </a:p>
        </p:txBody>
      </p:sp>
    </p:spTree>
    <p:extLst>
      <p:ext uri="{BB962C8B-B14F-4D97-AF65-F5344CB8AC3E}">
        <p14:creationId xmlns="" xmlns:p14="http://schemas.microsoft.com/office/powerpoint/2010/main" val="21186373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D7B767-6DA3-473E-8C47-DCD679A967EE}" type="datetimeFigureOut">
              <a:rPr lang="en-US" smtClean="0"/>
              <a:pPr/>
              <a:t>3/17/2012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FAB22A-169B-483B-92F1-FC2D2A1FF44D}" type="slidenum">
              <a:rPr lang="en-US" smtClean="0"/>
              <a:pPr/>
              <a:t>‹#›</a:t>
            </a:fld>
            <a:endParaRPr lang="en-US"/>
          </a:p>
        </p:txBody>
      </p:sp>
    </p:spTree>
    <p:extLst>
      <p:ext uri="{BB962C8B-B14F-4D97-AF65-F5344CB8AC3E}">
        <p14:creationId xmlns="" xmlns:p14="http://schemas.microsoft.com/office/powerpoint/2010/main" val="828485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FAB22A-169B-483B-92F1-FC2D2A1FF44D}"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Kathleen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36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Kathleen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37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Shalon</a:t>
            </a:r>
            <a:r>
              <a:rPr lang="en-US" dirty="0" smtClean="0"/>
              <a:t>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FAB22A-169B-483B-92F1-FC2D2A1FF44D}"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FAB22A-169B-483B-92F1-FC2D2A1FF44D}"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FAB22A-169B-483B-92F1-FC2D2A1FF44D}"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Marcus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Kathleen</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15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Kathleen</a:t>
            </a:r>
            <a:r>
              <a:rPr lang="en-US" baseline="0" dirty="0" smtClean="0"/>
              <a:t>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16</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Maribeth</a:t>
            </a:r>
            <a:r>
              <a:rPr lang="en-US" dirty="0" smtClean="0"/>
              <a:t>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27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3B50191-1A86-4357-B8DA-217C58AB6288}" type="datetimeFigureOut">
              <a:rPr lang="en-US" smtClean="0"/>
              <a:pPr/>
              <a:t>3/17/2012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B50191-1A86-4357-B8DA-217C58AB6288}" type="datetimeFigureOut">
              <a:rPr lang="en-US" smtClean="0"/>
              <a:pPr/>
              <a:t>3/17/2012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B50191-1A86-4357-B8DA-217C58AB6288}" type="datetimeFigureOut">
              <a:rPr lang="en-US" smtClean="0"/>
              <a:pPr/>
              <a:t>3/17/2012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B50191-1A86-4357-B8DA-217C58AB6288}" type="datetimeFigureOut">
              <a:rPr lang="en-US" smtClean="0"/>
              <a:pPr/>
              <a:t>3/17/2012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B50191-1A86-4357-B8DA-217C58AB6288}" type="datetimeFigureOut">
              <a:rPr lang="en-US" smtClean="0"/>
              <a:pPr/>
              <a:t>3/17/2012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3B50191-1A86-4357-B8DA-217C58AB6288}" type="datetimeFigureOut">
              <a:rPr lang="en-US" smtClean="0"/>
              <a:pPr/>
              <a:t>3/17/2012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3B50191-1A86-4357-B8DA-217C58AB6288}" type="datetimeFigureOut">
              <a:rPr lang="en-US" smtClean="0"/>
              <a:pPr/>
              <a:t>3/17/2012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B50191-1A86-4357-B8DA-217C58AB6288}" type="datetimeFigureOut">
              <a:rPr lang="en-US" smtClean="0"/>
              <a:pPr/>
              <a:t>3/17/2012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B50191-1A86-4357-B8DA-217C58AB6288}" type="datetimeFigureOut">
              <a:rPr lang="en-US" smtClean="0"/>
              <a:pPr/>
              <a:t>3/17/2012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B50191-1A86-4357-B8DA-217C58AB6288}" type="datetimeFigureOut">
              <a:rPr lang="en-US" smtClean="0"/>
              <a:pPr/>
              <a:t>3/17/2012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B50191-1A86-4357-B8DA-217C58AB6288}" type="datetimeFigureOut">
              <a:rPr lang="en-US" smtClean="0"/>
              <a:pPr/>
              <a:t>3/17/2012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B50191-1A86-4357-B8DA-217C58AB6288}" type="datetimeFigureOut">
              <a:rPr lang="en-US" smtClean="0"/>
              <a:pPr/>
              <a:t>3/17/2012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5C9F8A-C908-4EEC-978B-E691113FA8A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wisn.com/news/30340779/detail.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wisn.com/slideshow/education/30352226/detail.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milwaukeecoc.org/MilwaukeePointinTime2011.pdf"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milwaukeecoc.org/MilwaukeePointinTime2011.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guesthouseofmilwaukee.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nhchc.org/wp-content/uploads/2011/09/Hln_health_factsheet_Jan10.pd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hchm.co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suitcaseclinic.org/homelessness-defined/"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homeless.org.au/"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cbs58.com/features/making-milwaukee-great/Salvation-Armys-Christmas-Campaign-137560793.html"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youtube.com/watch?v=oBIxScJ5rlY&amp;ob=av2n"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scribd.com/doc/14467583/homelessness-defined"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sfcall.com/issues%202001/11.26.01/homelessness.ht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definitions.uslegal.com/h/homeles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2.ed.gov/programs/homeless/guidance.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76247" y="228600"/>
            <a:ext cx="9058235" cy="5760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09600" y="6477000"/>
            <a:ext cx="3557833" cy="369332"/>
          </a:xfrm>
          <a:prstGeom prst="rect">
            <a:avLst/>
          </a:prstGeom>
          <a:noFill/>
        </p:spPr>
        <p:txBody>
          <a:bodyPr wrap="none" rtlCol="0">
            <a:spAutoFit/>
          </a:bodyPr>
          <a:lstStyle/>
          <a:p>
            <a:r>
              <a:rPr lang="en-US" dirty="0" smtClean="0"/>
              <a:t>What does it mean to be homeless?</a:t>
            </a:r>
            <a:endParaRPr lang="en-US" dirty="0"/>
          </a:p>
        </p:txBody>
      </p:sp>
    </p:spTree>
    <p:extLst>
      <p:ext uri="{BB962C8B-B14F-4D97-AF65-F5344CB8AC3E}">
        <p14:creationId xmlns="" xmlns:p14="http://schemas.microsoft.com/office/powerpoint/2010/main" val="42389254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RIGHTS </a:t>
            </a:r>
            <a:r>
              <a:rPr lang="en-US" b="1" dirty="0">
                <a:latin typeface="Times New Roman" pitchFamily="18" charset="0"/>
                <a:cs typeface="Times New Roman" pitchFamily="18" charset="0"/>
              </a:rPr>
              <a:t>OF HOMELESS STUDENTS</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a:t>All homeless students have a right to</a:t>
            </a:r>
            <a:r>
              <a:rPr lang="en-US" dirty="0" smtClean="0"/>
              <a:t>:</a:t>
            </a:r>
          </a:p>
          <a:p>
            <a:pPr marL="0" indent="0">
              <a:buNone/>
            </a:pPr>
            <a:endParaRPr lang="en-US" dirty="0"/>
          </a:p>
          <a:p>
            <a:r>
              <a:rPr lang="en-US" dirty="0"/>
              <a:t>(a) </a:t>
            </a:r>
            <a:r>
              <a:rPr lang="en-US" b="1" dirty="0">
                <a:solidFill>
                  <a:srgbClr val="FF0000"/>
                </a:solidFill>
              </a:rPr>
              <a:t>immediate public school enrollment</a:t>
            </a:r>
            <a:r>
              <a:rPr lang="en-US" dirty="0"/>
              <a:t>. A public school must immediately enroll </a:t>
            </a:r>
            <a:r>
              <a:rPr lang="en-US" dirty="0" smtClean="0"/>
              <a:t>students even </a:t>
            </a:r>
            <a:r>
              <a:rPr lang="en-US" dirty="0"/>
              <a:t>if they lack health, immunization, or school records, proof of guardianship, </a:t>
            </a:r>
            <a:r>
              <a:rPr lang="en-US" dirty="0" smtClean="0"/>
              <a:t>or proof </a:t>
            </a:r>
            <a:r>
              <a:rPr lang="en-US" dirty="0"/>
              <a:t>of residency;</a:t>
            </a:r>
          </a:p>
          <a:p>
            <a:r>
              <a:rPr lang="en-US" dirty="0"/>
              <a:t>(b) </a:t>
            </a:r>
            <a:r>
              <a:rPr lang="en-US" b="1" dirty="0">
                <a:solidFill>
                  <a:srgbClr val="FF0000"/>
                </a:solidFill>
              </a:rPr>
              <a:t>enrollment in</a:t>
            </a:r>
            <a:r>
              <a:rPr lang="en-US" dirty="0"/>
              <a:t>:</a:t>
            </a:r>
          </a:p>
          <a:p>
            <a:r>
              <a:rPr lang="en-US" dirty="0"/>
              <a:t>1</a:t>
            </a:r>
            <a:r>
              <a:rPr lang="en-US" b="1" dirty="0"/>
              <a:t>.</a:t>
            </a:r>
            <a:r>
              <a:rPr lang="en-US" b="1" dirty="0">
                <a:solidFill>
                  <a:srgbClr val="FF0000"/>
                </a:solidFill>
              </a:rPr>
              <a:t> the school he/she attended when permanently housed (school of origin</a:t>
            </a:r>
            <a:r>
              <a:rPr lang="en-US" dirty="0"/>
              <a:t>);</a:t>
            </a:r>
          </a:p>
          <a:p>
            <a:r>
              <a:rPr lang="en-US" dirty="0"/>
              <a:t>2</a:t>
            </a:r>
            <a:r>
              <a:rPr lang="en-US" b="1" dirty="0"/>
              <a:t>.</a:t>
            </a:r>
            <a:r>
              <a:rPr lang="en-US" b="1" dirty="0">
                <a:solidFill>
                  <a:srgbClr val="FF0000"/>
                </a:solidFill>
              </a:rPr>
              <a:t> the school in which he/she was last enrolled (school of origin)</a:t>
            </a:r>
            <a:r>
              <a:rPr lang="en-US" dirty="0"/>
              <a:t>;</a:t>
            </a:r>
          </a:p>
          <a:p>
            <a:r>
              <a:rPr lang="en-US" dirty="0"/>
              <a:t>3. </a:t>
            </a:r>
            <a:r>
              <a:rPr lang="en-US" b="1" dirty="0">
                <a:solidFill>
                  <a:srgbClr val="FF0000"/>
                </a:solidFill>
              </a:rPr>
              <a:t>any public school that non-homeless students living in the same attendance </a:t>
            </a:r>
            <a:r>
              <a:rPr lang="en-US" b="1" dirty="0" smtClean="0">
                <a:solidFill>
                  <a:srgbClr val="FF0000"/>
                </a:solidFill>
              </a:rPr>
              <a:t>area are </a:t>
            </a:r>
            <a:r>
              <a:rPr lang="en-US" b="1" dirty="0">
                <a:solidFill>
                  <a:srgbClr val="FF0000"/>
                </a:solidFill>
              </a:rPr>
              <a:t>eligible to attend</a:t>
            </a:r>
            <a:r>
              <a:rPr lang="en-US" dirty="0"/>
              <a:t>.</a:t>
            </a:r>
          </a:p>
          <a:p>
            <a:r>
              <a:rPr lang="en-US" dirty="0"/>
              <a:t>(c) continued enrolled in his/her selected public school for as long as he/she </a:t>
            </a:r>
            <a:r>
              <a:rPr lang="en-US" dirty="0" smtClean="0"/>
              <a:t>remains homeless </a:t>
            </a:r>
            <a:r>
              <a:rPr lang="en-US" dirty="0"/>
              <a:t>or, if the student becomes permanently housed, until the end of the </a:t>
            </a:r>
            <a:r>
              <a:rPr lang="en-US" dirty="0" smtClean="0"/>
              <a:t>academic year</a:t>
            </a:r>
            <a:r>
              <a:rPr lang="en-US" dirty="0"/>
              <a:t>;</a:t>
            </a:r>
          </a:p>
          <a:p>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19704410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RIGHTS </a:t>
            </a:r>
            <a:r>
              <a:rPr lang="en-US" b="1" dirty="0">
                <a:latin typeface="Times New Roman" pitchFamily="18" charset="0"/>
                <a:cs typeface="Times New Roman" pitchFamily="18" charset="0"/>
              </a:rPr>
              <a:t>OF HOMELESS STUDENTS</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r>
              <a:rPr lang="en-US" dirty="0"/>
              <a:t>(d) priority enrollment in certain preschool programs;</a:t>
            </a:r>
          </a:p>
          <a:p>
            <a:r>
              <a:rPr lang="en-US" dirty="0"/>
              <a:t>(e</a:t>
            </a:r>
            <a:r>
              <a:rPr lang="en-US" b="1" dirty="0">
                <a:solidFill>
                  <a:srgbClr val="FF0000"/>
                </a:solidFill>
              </a:rPr>
              <a:t>) free breakfast and lunch</a:t>
            </a:r>
            <a:r>
              <a:rPr lang="en-US" dirty="0"/>
              <a:t>;</a:t>
            </a:r>
          </a:p>
          <a:p>
            <a:r>
              <a:rPr lang="en-US" dirty="0"/>
              <a:t>(f) </a:t>
            </a:r>
            <a:r>
              <a:rPr lang="en-US" b="1" dirty="0">
                <a:solidFill>
                  <a:srgbClr val="FF0000"/>
                </a:solidFill>
              </a:rPr>
              <a:t>books and school supplies</a:t>
            </a:r>
            <a:r>
              <a:rPr lang="en-US" dirty="0"/>
              <a:t>;</a:t>
            </a:r>
          </a:p>
          <a:p>
            <a:r>
              <a:rPr lang="en-US" dirty="0"/>
              <a:t>g) participation in all school-related activities, i.e., tutorial, instructional support,</a:t>
            </a:r>
          </a:p>
          <a:p>
            <a:r>
              <a:rPr lang="en-US" dirty="0"/>
              <a:t>Community Learning Centers, etc.;</a:t>
            </a:r>
          </a:p>
          <a:p>
            <a:r>
              <a:rPr lang="en-US" dirty="0"/>
              <a:t>(h) information regarding how to get </a:t>
            </a:r>
            <a:r>
              <a:rPr lang="en-US" b="1" dirty="0">
                <a:solidFill>
                  <a:srgbClr val="FF0000"/>
                </a:solidFill>
              </a:rPr>
              <a:t>fee waivers, free uniforms, and referrals to </a:t>
            </a:r>
            <a:r>
              <a:rPr lang="en-US" b="1" dirty="0" smtClean="0">
                <a:solidFill>
                  <a:srgbClr val="FF0000"/>
                </a:solidFill>
              </a:rPr>
              <a:t>low-cost or </a:t>
            </a:r>
            <a:r>
              <a:rPr lang="en-US" b="1" dirty="0">
                <a:solidFill>
                  <a:srgbClr val="FF0000"/>
                </a:solidFill>
              </a:rPr>
              <a:t>free medical services</a:t>
            </a:r>
            <a:r>
              <a:rPr lang="en-US" dirty="0"/>
              <a:t>;</a:t>
            </a:r>
          </a:p>
          <a:p>
            <a:pPr lvl="1"/>
            <a:r>
              <a:rPr lang="en-US" dirty="0" smtClean="0"/>
              <a:t>(</a:t>
            </a:r>
            <a:r>
              <a:rPr lang="en-US" dirty="0" err="1" smtClean="0"/>
              <a:t>i</a:t>
            </a:r>
            <a:r>
              <a:rPr lang="en-US" dirty="0" smtClean="0"/>
              <a:t>) transportation </a:t>
            </a:r>
            <a:r>
              <a:rPr lang="en-US" dirty="0"/>
              <a:t>to and from the public school of origin for the duration of homelessness,</a:t>
            </a:r>
          </a:p>
          <a:p>
            <a:pPr lvl="1"/>
            <a:r>
              <a:rPr lang="en-US" dirty="0" smtClean="0"/>
              <a:t>(ii) including </a:t>
            </a:r>
            <a:r>
              <a:rPr lang="en-US" dirty="0"/>
              <a:t>preschool children who attend programs that provide transportation to </a:t>
            </a:r>
            <a:r>
              <a:rPr lang="en-US" dirty="0" err="1" smtClean="0"/>
              <a:t>nonhomeless</a:t>
            </a:r>
            <a:r>
              <a:rPr lang="en-US" dirty="0" smtClean="0"/>
              <a:t> children</a:t>
            </a:r>
            <a:r>
              <a:rPr lang="en-US" dirty="0"/>
              <a:t>;</a:t>
            </a:r>
          </a:p>
          <a:p>
            <a:r>
              <a:rPr lang="en-US" dirty="0"/>
              <a:t>(j) assistance with the dispute-resolution process if a dispute arises over school </a:t>
            </a:r>
            <a:r>
              <a:rPr lang="en-US" dirty="0" smtClean="0"/>
              <a:t>selection or </a:t>
            </a:r>
            <a:r>
              <a:rPr lang="en-US" dirty="0"/>
              <a:t>enrollment in a school.</a:t>
            </a:r>
          </a:p>
          <a:p>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5604007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a:t>
            </a:r>
            <a:r>
              <a:rPr lang="en-US" dirty="0" smtClean="0">
                <a:latin typeface="Times New Roman" pitchFamily="18" charset="0"/>
                <a:cs typeface="Times New Roman" pitchFamily="18" charset="0"/>
              </a:rPr>
              <a:t>Local News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7500" lnSpcReduction="20000"/>
          </a:bodyPr>
          <a:lstStyle/>
          <a:p>
            <a:r>
              <a:rPr lang="en-US" sz="2900" b="1" dirty="0">
                <a:latin typeface="Times New Roman" pitchFamily="18" charset="0"/>
                <a:cs typeface="Times New Roman" pitchFamily="18" charset="0"/>
              </a:rPr>
              <a:t>MPS Braces To Serve Record Number of Homeless </a:t>
            </a:r>
            <a:r>
              <a:rPr lang="en-US" sz="2900" b="1" dirty="0" smtClean="0">
                <a:latin typeface="Times New Roman" pitchFamily="18" charset="0"/>
                <a:cs typeface="Times New Roman" pitchFamily="18" charset="0"/>
              </a:rPr>
              <a:t>Students</a:t>
            </a:r>
            <a:endParaRPr lang="en-US" sz="2900" b="1" dirty="0">
              <a:latin typeface="Times New Roman" pitchFamily="18" charset="0"/>
              <a:cs typeface="Times New Roman" pitchFamily="18" charset="0"/>
            </a:endParaRPr>
          </a:p>
          <a:p>
            <a:endParaRPr lang="en-US" sz="2900" b="1" dirty="0" smtClean="0">
              <a:latin typeface="Times New Roman" pitchFamily="18" charset="0"/>
              <a:cs typeface="Times New Roman" pitchFamily="18" charset="0"/>
            </a:endParaRPr>
          </a:p>
          <a:p>
            <a:r>
              <a:rPr lang="en-US" sz="2900" b="1" dirty="0" smtClean="0">
                <a:latin typeface="Times New Roman" pitchFamily="18" charset="0"/>
                <a:cs typeface="Times New Roman" pitchFamily="18" charset="0"/>
              </a:rPr>
              <a:t>Superintendent </a:t>
            </a:r>
            <a:r>
              <a:rPr lang="en-US" sz="2900" b="1" dirty="0">
                <a:latin typeface="Times New Roman" pitchFamily="18" charset="0"/>
                <a:cs typeface="Times New Roman" pitchFamily="18" charset="0"/>
              </a:rPr>
              <a:t>Says It's A Problem No One Wants to Acknowledge</a:t>
            </a:r>
          </a:p>
          <a:p>
            <a:pPr marL="0" indent="0">
              <a:buNone/>
            </a:pPr>
            <a:endParaRPr lang="en-US" dirty="0" smtClean="0">
              <a:latin typeface="Times New Roman" pitchFamily="18" charset="0"/>
              <a:cs typeface="Times New Roman" pitchFamily="18" charset="0"/>
            </a:endParaRPr>
          </a:p>
          <a:p>
            <a:r>
              <a:rPr lang="en-US" sz="3100" dirty="0" smtClean="0">
                <a:latin typeface="Times New Roman" pitchFamily="18" charset="0"/>
                <a:cs typeface="Times New Roman" pitchFamily="18" charset="0"/>
              </a:rPr>
              <a:t>POSTED</a:t>
            </a:r>
            <a:r>
              <a:rPr lang="en-US" sz="3100" dirty="0">
                <a:latin typeface="Times New Roman" pitchFamily="18" charset="0"/>
                <a:cs typeface="Times New Roman" pitchFamily="18" charset="0"/>
              </a:rPr>
              <a:t>: 12:18 pm CST January 31, 2012</a:t>
            </a:r>
            <a:br>
              <a:rPr lang="en-US" sz="3100" dirty="0">
                <a:latin typeface="Times New Roman" pitchFamily="18" charset="0"/>
                <a:cs typeface="Times New Roman" pitchFamily="18" charset="0"/>
              </a:rPr>
            </a:br>
            <a:r>
              <a:rPr lang="en-US" sz="3100" dirty="0">
                <a:latin typeface="Times New Roman" pitchFamily="18" charset="0"/>
                <a:cs typeface="Times New Roman" pitchFamily="18" charset="0"/>
              </a:rPr>
              <a:t>UPDATED: 8:22 am CST February 3, 2012</a:t>
            </a:r>
          </a:p>
          <a:p>
            <a:pPr marL="0" indent="0">
              <a:buNone/>
            </a:pP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hlinkClick r:id="rId2"/>
              </a:rPr>
              <a:t>http://www.wisn.com/news/30340779/detail.html</a:t>
            </a:r>
            <a:endParaRPr lang="en-US" dirty="0" smtClean="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37137115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 y="0"/>
            <a:ext cx="12227888" cy="7772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053864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Close to Home</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b="1" dirty="0">
                <a:latin typeface="Times New Roman" pitchFamily="18" charset="0"/>
                <a:cs typeface="Times New Roman" pitchFamily="18" charset="0"/>
              </a:rPr>
              <a:t>Top 25 Wis. Districts With Homeless </a:t>
            </a:r>
            <a:r>
              <a:rPr lang="en-US" b="1" dirty="0" smtClean="0">
                <a:latin typeface="Times New Roman" pitchFamily="18" charset="0"/>
                <a:cs typeface="Times New Roman" pitchFamily="18" charset="0"/>
              </a:rPr>
              <a:t>Students</a:t>
            </a:r>
          </a:p>
          <a:p>
            <a:pPr marL="0" indent="0">
              <a:buNone/>
            </a:pPr>
            <a:endParaRPr lang="en-US" b="1" dirty="0">
              <a:latin typeface="Times New Roman" pitchFamily="18" charset="0"/>
              <a:cs typeface="Times New Roman" pitchFamily="18" charset="0"/>
            </a:endParaRPr>
          </a:p>
          <a:p>
            <a:r>
              <a:rPr lang="en-US" sz="2000" dirty="0">
                <a:latin typeface="Times New Roman" pitchFamily="18" charset="0"/>
                <a:cs typeface="Times New Roman" pitchFamily="18" charset="0"/>
                <a:hlinkClick r:id="rId2"/>
              </a:rPr>
              <a:t>http://</a:t>
            </a:r>
            <a:r>
              <a:rPr lang="en-US" sz="2000" dirty="0" smtClean="0">
                <a:latin typeface="Times New Roman" pitchFamily="18" charset="0"/>
                <a:cs typeface="Times New Roman" pitchFamily="18" charset="0"/>
                <a:hlinkClick r:id="rId2"/>
              </a:rPr>
              <a:t>www.wisn.com/slideshow/education/30352226/detail.html</a:t>
            </a:r>
            <a:endParaRPr lang="en-US" sz="2000" dirty="0" smtClean="0">
              <a:latin typeface="Times New Roman" pitchFamily="18" charset="0"/>
              <a:cs typeface="Times New Roman" pitchFamily="18" charset="0"/>
            </a:endParaRPr>
          </a:p>
          <a:p>
            <a:pPr marL="0" indent="0">
              <a:buNone/>
            </a:pPr>
            <a:endParaRPr lang="en-US" dirty="0"/>
          </a:p>
        </p:txBody>
      </p:sp>
    </p:spTree>
    <p:extLst>
      <p:ext uri="{BB962C8B-B14F-4D97-AF65-F5344CB8AC3E}">
        <p14:creationId xmlns="" xmlns:p14="http://schemas.microsoft.com/office/powerpoint/2010/main" val="40904077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Focus on Health</a:t>
            </a:r>
            <a:endParaRPr lang="en-US" b="1" dirty="0"/>
          </a:p>
        </p:txBody>
      </p:sp>
      <p:pic>
        <p:nvPicPr>
          <p:cNvPr id="2050" name="Picture 2"/>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1005620" y="1600200"/>
            <a:ext cx="7132759"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latin typeface="Times New Roman" pitchFamily="18" charset="0"/>
                <a:cs typeface="Times New Roman" pitchFamily="18" charset="0"/>
              </a:rPr>
              <a:t>Milwaukee Continuum of Care </a:t>
            </a:r>
            <a:br>
              <a:rPr lang="en-US" sz="3600"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2011 Point in Time Survey </a:t>
            </a:r>
            <a:br>
              <a:rPr lang="en-US" sz="3600"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of Milwaukee’s Homeless Citizens</a:t>
            </a:r>
            <a:endParaRPr lang="en-US" sz="3600" dirty="0">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994003" y="1600200"/>
            <a:ext cx="7155994"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3400" y="6477000"/>
            <a:ext cx="5601085" cy="646331"/>
          </a:xfrm>
          <a:prstGeom prst="rect">
            <a:avLst/>
          </a:prstGeom>
          <a:noFill/>
        </p:spPr>
        <p:txBody>
          <a:bodyPr wrap="none" rtlCol="0">
            <a:spAutoFit/>
          </a:bodyPr>
          <a:lstStyle/>
          <a:p>
            <a:r>
              <a:rPr lang="en-US" dirty="0">
                <a:hlinkClick r:id="rId4"/>
              </a:rPr>
              <a:t>http://</a:t>
            </a:r>
            <a:r>
              <a:rPr lang="en-US" dirty="0" smtClean="0">
                <a:hlinkClick r:id="rId4"/>
              </a:rPr>
              <a:t>milwaukeecoc.org/MilwaukeePointinTime2011.pdf</a:t>
            </a:r>
            <a:endParaRPr lang="en-US" dirty="0" smtClean="0"/>
          </a:p>
          <a:p>
            <a:endParaRPr lang="en-US" dirty="0"/>
          </a:p>
        </p:txBody>
      </p:sp>
    </p:spTree>
    <p:extLst>
      <p:ext uri="{BB962C8B-B14F-4D97-AF65-F5344CB8AC3E}">
        <p14:creationId xmlns="" xmlns:p14="http://schemas.microsoft.com/office/powerpoint/2010/main" val="2612216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Point in Time Survey of Milwaukee’s  Homeless Citizens (2011)</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In 2011, 64% of homeless people reported having one or more disabilities or special needs.</a:t>
            </a:r>
          </a:p>
          <a:p>
            <a:r>
              <a:rPr lang="en-US" dirty="0" smtClean="0"/>
              <a:t>Mental illness increased between 2007 and 2011, while alcohol and drug abuse both declined.</a:t>
            </a:r>
          </a:p>
          <a:p>
            <a:r>
              <a:rPr lang="en-US" dirty="0" smtClean="0"/>
              <a:t>The incidence of medical condition/disability more than doubled in just 2 years.</a:t>
            </a:r>
          </a:p>
          <a:p>
            <a:r>
              <a:rPr lang="en-US" dirty="0" smtClean="0"/>
              <a:t>Also significant is the 3x increase in the percentage of people with a developmental disability or learning disability.</a:t>
            </a:r>
          </a:p>
          <a:p>
            <a:r>
              <a:rPr lang="en-US" dirty="0" smtClean="0"/>
              <a:t>And although the percentage is small, the proportion of HIV/AIDS tripled during this period.</a:t>
            </a:r>
            <a:endParaRPr lang="en-US" dirty="0"/>
          </a:p>
        </p:txBody>
      </p:sp>
    </p:spTree>
    <p:extLst>
      <p:ext uri="{BB962C8B-B14F-4D97-AF65-F5344CB8AC3E}">
        <p14:creationId xmlns="" xmlns:p14="http://schemas.microsoft.com/office/powerpoint/2010/main" val="38516102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Snapshot of Homelessness in Milwaukee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 xmlns:a14="http://schemas.microsoft.com/office/drawing/2010/main" val="0"/>
              </a:ext>
            </a:extLst>
          </a:blip>
          <a:stretch>
            <a:fillRect/>
          </a:stretch>
        </p:blipFill>
        <p:spPr>
          <a:xfrm>
            <a:off x="1554691" y="1600200"/>
            <a:ext cx="6034617" cy="4525963"/>
          </a:xfrm>
        </p:spPr>
      </p:pic>
    </p:spTree>
    <p:extLst>
      <p:ext uri="{BB962C8B-B14F-4D97-AF65-F5344CB8AC3E}">
        <p14:creationId xmlns="" xmlns:p14="http://schemas.microsoft.com/office/powerpoint/2010/main" val="18530242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Disabilities and Special Needs Among the Homeless in Milwaukee</a:t>
            </a:r>
            <a:endParaRPr lang="en-US" dirty="0"/>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1912912670"/>
              </p:ext>
            </p:extLst>
          </p:nvPr>
        </p:nvGraphicFramePr>
        <p:xfrm>
          <a:off x="457200" y="1600200"/>
          <a:ext cx="8229600" cy="404876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r>
                        <a:rPr lang="en-US" dirty="0" smtClean="0"/>
                        <a:t>Disability/ </a:t>
                      </a:r>
                    </a:p>
                    <a:p>
                      <a:r>
                        <a:rPr lang="en-US" dirty="0" smtClean="0"/>
                        <a:t>Special Need</a:t>
                      </a:r>
                      <a:endParaRPr lang="en-US" dirty="0"/>
                    </a:p>
                  </a:txBody>
                  <a:tcPr/>
                </a:tc>
                <a:tc>
                  <a:txBody>
                    <a:bodyPr/>
                    <a:lstStyle/>
                    <a:p>
                      <a:pPr algn="ctr"/>
                      <a:r>
                        <a:rPr lang="en-US" dirty="0" smtClean="0"/>
                        <a:t>2007</a:t>
                      </a:r>
                      <a:endParaRPr lang="en-US" dirty="0"/>
                    </a:p>
                  </a:txBody>
                  <a:tcPr/>
                </a:tc>
                <a:tc>
                  <a:txBody>
                    <a:bodyPr/>
                    <a:lstStyle/>
                    <a:p>
                      <a:pPr algn="ctr"/>
                      <a:r>
                        <a:rPr lang="en-US" dirty="0" smtClean="0"/>
                        <a:t>2009</a:t>
                      </a:r>
                      <a:endParaRPr lang="en-US" dirty="0"/>
                    </a:p>
                  </a:txBody>
                  <a:tcPr/>
                </a:tc>
                <a:tc>
                  <a:txBody>
                    <a:bodyPr/>
                    <a:lstStyle/>
                    <a:p>
                      <a:pPr algn="ctr"/>
                      <a:r>
                        <a:rPr lang="en-US" dirty="0" smtClean="0"/>
                        <a:t>2011</a:t>
                      </a:r>
                      <a:endParaRPr lang="en-US" dirty="0"/>
                    </a:p>
                  </a:txBody>
                  <a:tcPr/>
                </a:tc>
              </a:tr>
              <a:tr h="370840">
                <a:tc>
                  <a:txBody>
                    <a:bodyPr/>
                    <a:lstStyle/>
                    <a:p>
                      <a:r>
                        <a:rPr lang="en-US" dirty="0" smtClean="0"/>
                        <a:t>Mental Illness</a:t>
                      </a:r>
                      <a:endParaRPr lang="en-US" dirty="0"/>
                    </a:p>
                  </a:txBody>
                  <a:tcPr/>
                </a:tc>
                <a:tc>
                  <a:txBody>
                    <a:bodyPr/>
                    <a:lstStyle/>
                    <a:p>
                      <a:pPr algn="ctr"/>
                      <a:r>
                        <a:rPr lang="en-US" dirty="0" smtClean="0"/>
                        <a:t>33%</a:t>
                      </a:r>
                      <a:endParaRPr lang="en-US" dirty="0"/>
                    </a:p>
                  </a:txBody>
                  <a:tcPr/>
                </a:tc>
                <a:tc>
                  <a:txBody>
                    <a:bodyPr/>
                    <a:lstStyle/>
                    <a:p>
                      <a:pPr algn="ctr"/>
                      <a:r>
                        <a:rPr lang="en-US" dirty="0" smtClean="0"/>
                        <a:t>41%</a:t>
                      </a:r>
                      <a:endParaRPr lang="en-US" dirty="0"/>
                    </a:p>
                  </a:txBody>
                  <a:tcPr/>
                </a:tc>
                <a:tc>
                  <a:txBody>
                    <a:bodyPr/>
                    <a:lstStyle/>
                    <a:p>
                      <a:pPr algn="ctr"/>
                      <a:r>
                        <a:rPr lang="en-US" dirty="0" smtClean="0"/>
                        <a:t>39%</a:t>
                      </a:r>
                      <a:endParaRPr lang="en-US" dirty="0"/>
                    </a:p>
                  </a:txBody>
                  <a:tcPr/>
                </a:tc>
              </a:tr>
              <a:tr h="370840">
                <a:tc>
                  <a:txBody>
                    <a:bodyPr/>
                    <a:lstStyle/>
                    <a:p>
                      <a:r>
                        <a:rPr lang="en-US" dirty="0" smtClean="0"/>
                        <a:t>Medical Condition/ Disability</a:t>
                      </a:r>
                      <a:endParaRPr lang="en-US" dirty="0"/>
                    </a:p>
                  </a:txBody>
                  <a:tcPr/>
                </a:tc>
                <a:tc>
                  <a:txBody>
                    <a:bodyPr/>
                    <a:lstStyle/>
                    <a:p>
                      <a:pPr algn="ctr"/>
                      <a:r>
                        <a:rPr lang="en-US" dirty="0" smtClean="0"/>
                        <a:t>17%</a:t>
                      </a:r>
                      <a:endParaRPr lang="en-US" dirty="0"/>
                    </a:p>
                  </a:txBody>
                  <a:tcPr/>
                </a:tc>
                <a:tc>
                  <a:txBody>
                    <a:bodyPr/>
                    <a:lstStyle/>
                    <a:p>
                      <a:pPr algn="ctr"/>
                      <a:r>
                        <a:rPr lang="en-US" dirty="0" smtClean="0"/>
                        <a:t>32%</a:t>
                      </a:r>
                      <a:endParaRPr lang="en-US" dirty="0"/>
                    </a:p>
                  </a:txBody>
                  <a:tcPr/>
                </a:tc>
                <a:tc>
                  <a:txBody>
                    <a:bodyPr/>
                    <a:lstStyle/>
                    <a:p>
                      <a:pPr algn="ctr"/>
                      <a:r>
                        <a:rPr lang="en-US" dirty="0" smtClean="0"/>
                        <a:t>39%</a:t>
                      </a:r>
                      <a:endParaRPr lang="en-US" dirty="0"/>
                    </a:p>
                  </a:txBody>
                  <a:tcPr/>
                </a:tc>
              </a:tr>
              <a:tr h="370840">
                <a:tc>
                  <a:txBody>
                    <a:bodyPr/>
                    <a:lstStyle/>
                    <a:p>
                      <a:r>
                        <a:rPr lang="en-US" dirty="0" smtClean="0"/>
                        <a:t>Alcohol Abuse</a:t>
                      </a:r>
                      <a:endParaRPr lang="en-US" dirty="0"/>
                    </a:p>
                  </a:txBody>
                  <a:tcPr/>
                </a:tc>
                <a:tc>
                  <a:txBody>
                    <a:bodyPr/>
                    <a:lstStyle/>
                    <a:p>
                      <a:pPr algn="ctr"/>
                      <a:r>
                        <a:rPr lang="en-US" dirty="0" smtClean="0"/>
                        <a:t>30%</a:t>
                      </a:r>
                      <a:endParaRPr lang="en-US" dirty="0"/>
                    </a:p>
                  </a:txBody>
                  <a:tcPr/>
                </a:tc>
                <a:tc>
                  <a:txBody>
                    <a:bodyPr/>
                    <a:lstStyle/>
                    <a:p>
                      <a:pPr algn="ctr"/>
                      <a:r>
                        <a:rPr lang="en-US" dirty="0" smtClean="0"/>
                        <a:t>27%</a:t>
                      </a:r>
                      <a:endParaRPr lang="en-US" dirty="0"/>
                    </a:p>
                  </a:txBody>
                  <a:tcPr/>
                </a:tc>
                <a:tc>
                  <a:txBody>
                    <a:bodyPr/>
                    <a:lstStyle/>
                    <a:p>
                      <a:pPr algn="ctr"/>
                      <a:r>
                        <a:rPr lang="en-US" dirty="0" smtClean="0"/>
                        <a:t>26%</a:t>
                      </a:r>
                      <a:endParaRPr lang="en-US" dirty="0"/>
                    </a:p>
                  </a:txBody>
                  <a:tcPr/>
                </a:tc>
              </a:tr>
              <a:tr h="370840">
                <a:tc>
                  <a:txBody>
                    <a:bodyPr/>
                    <a:lstStyle/>
                    <a:p>
                      <a:r>
                        <a:rPr lang="en-US" dirty="0" smtClean="0"/>
                        <a:t>Drug Abuse</a:t>
                      </a:r>
                      <a:endParaRPr lang="en-US" dirty="0"/>
                    </a:p>
                  </a:txBody>
                  <a:tcPr/>
                </a:tc>
                <a:tc>
                  <a:txBody>
                    <a:bodyPr/>
                    <a:lstStyle/>
                    <a:p>
                      <a:pPr algn="ctr"/>
                      <a:r>
                        <a:rPr lang="en-US" dirty="0" smtClean="0"/>
                        <a:t>30%</a:t>
                      </a:r>
                      <a:endParaRPr lang="en-US" dirty="0"/>
                    </a:p>
                  </a:txBody>
                  <a:tcPr/>
                </a:tc>
                <a:tc>
                  <a:txBody>
                    <a:bodyPr/>
                    <a:lstStyle/>
                    <a:p>
                      <a:pPr algn="ctr"/>
                      <a:r>
                        <a:rPr lang="en-US" dirty="0" smtClean="0"/>
                        <a:t>25%</a:t>
                      </a:r>
                      <a:endParaRPr lang="en-US" dirty="0"/>
                    </a:p>
                  </a:txBody>
                  <a:tcPr/>
                </a:tc>
                <a:tc>
                  <a:txBody>
                    <a:bodyPr/>
                    <a:lstStyle/>
                    <a:p>
                      <a:pPr algn="ctr"/>
                      <a:r>
                        <a:rPr lang="en-US" dirty="0" smtClean="0"/>
                        <a:t>22%</a:t>
                      </a:r>
                      <a:endParaRPr lang="en-US" dirty="0"/>
                    </a:p>
                  </a:txBody>
                  <a:tcPr/>
                </a:tc>
              </a:tr>
              <a:tr h="370840">
                <a:tc>
                  <a:txBody>
                    <a:bodyPr/>
                    <a:lstStyle/>
                    <a:p>
                      <a:r>
                        <a:rPr lang="en-US" dirty="0" smtClean="0"/>
                        <a:t>Developmental Disability/</a:t>
                      </a:r>
                    </a:p>
                    <a:p>
                      <a:r>
                        <a:rPr lang="en-US" dirty="0" smtClean="0"/>
                        <a:t>Learning</a:t>
                      </a:r>
                      <a:r>
                        <a:rPr lang="en-US" baseline="0" dirty="0" smtClean="0"/>
                        <a:t> Disability</a:t>
                      </a:r>
                      <a:endParaRPr lang="en-US" dirty="0"/>
                    </a:p>
                  </a:txBody>
                  <a:tcPr/>
                </a:tc>
                <a:tc>
                  <a:txBody>
                    <a:bodyPr/>
                    <a:lstStyle/>
                    <a:p>
                      <a:pPr algn="ctr"/>
                      <a:r>
                        <a:rPr lang="en-US" dirty="0" smtClean="0"/>
                        <a:t>4%</a:t>
                      </a:r>
                      <a:endParaRPr lang="en-US" dirty="0"/>
                    </a:p>
                  </a:txBody>
                  <a:tcPr/>
                </a:tc>
                <a:tc>
                  <a:txBody>
                    <a:bodyPr/>
                    <a:lstStyle/>
                    <a:p>
                      <a:pPr algn="ctr"/>
                      <a:r>
                        <a:rPr lang="en-US" dirty="0" smtClean="0"/>
                        <a:t>10%</a:t>
                      </a:r>
                      <a:endParaRPr lang="en-US" dirty="0"/>
                    </a:p>
                  </a:txBody>
                  <a:tcPr/>
                </a:tc>
                <a:tc>
                  <a:txBody>
                    <a:bodyPr/>
                    <a:lstStyle/>
                    <a:p>
                      <a:pPr algn="ctr"/>
                      <a:r>
                        <a:rPr lang="en-US" dirty="0" smtClean="0"/>
                        <a:t>15%</a:t>
                      </a:r>
                      <a:endParaRPr lang="en-US" dirty="0"/>
                    </a:p>
                  </a:txBody>
                  <a:tcPr/>
                </a:tc>
              </a:tr>
              <a:tr h="370840">
                <a:tc>
                  <a:txBody>
                    <a:bodyPr/>
                    <a:lstStyle/>
                    <a:p>
                      <a:r>
                        <a:rPr lang="en-US" dirty="0" smtClean="0"/>
                        <a:t>HIV/AIDS</a:t>
                      </a:r>
                      <a:endParaRPr lang="en-US" dirty="0"/>
                    </a:p>
                  </a:txBody>
                  <a:tcPr/>
                </a:tc>
                <a:tc>
                  <a:txBody>
                    <a:bodyPr/>
                    <a:lstStyle/>
                    <a:p>
                      <a:pPr algn="ctr"/>
                      <a:r>
                        <a:rPr lang="en-US" dirty="0" smtClean="0"/>
                        <a:t>&lt;1%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r>
              <a:tr h="370840">
                <a:tc>
                  <a:txBody>
                    <a:bodyPr/>
                    <a:lstStyle/>
                    <a:p>
                      <a:r>
                        <a:rPr lang="en-US" dirty="0" smtClean="0"/>
                        <a:t>Other</a:t>
                      </a:r>
                      <a:endParaRPr lang="en-US" dirty="0"/>
                    </a:p>
                  </a:txBody>
                  <a:tcPr/>
                </a:tc>
                <a:tc>
                  <a:txBody>
                    <a:bodyPr/>
                    <a:lstStyle/>
                    <a:p>
                      <a:pPr algn="ctr"/>
                      <a:r>
                        <a:rPr lang="en-US" dirty="0" smtClean="0"/>
                        <a:t>6%</a:t>
                      </a:r>
                      <a:endParaRPr lang="en-US" dirty="0"/>
                    </a:p>
                  </a:txBody>
                  <a:tcPr/>
                </a:tc>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p:sp>
        <p:nvSpPr>
          <p:cNvPr id="5" name="TextBox 4"/>
          <p:cNvSpPr txBox="1"/>
          <p:nvPr/>
        </p:nvSpPr>
        <p:spPr>
          <a:xfrm>
            <a:off x="457200" y="6019801"/>
            <a:ext cx="8077200" cy="1354217"/>
          </a:xfrm>
          <a:prstGeom prst="rect">
            <a:avLst/>
          </a:prstGeom>
          <a:noFill/>
        </p:spPr>
        <p:txBody>
          <a:bodyPr wrap="square" rtlCol="0">
            <a:spAutoFit/>
          </a:bodyPr>
          <a:lstStyle/>
          <a:p>
            <a:r>
              <a:rPr lang="en-US" sz="1600" dirty="0" smtClean="0">
                <a:latin typeface="Times New Roman" pitchFamily="18" charset="0"/>
                <a:cs typeface="Times New Roman" pitchFamily="18" charset="0"/>
              </a:rPr>
              <a:t>Source:  Milwaukee Continuum of Care. (2011, December). </a:t>
            </a:r>
            <a:r>
              <a:rPr lang="en-US" sz="1600" i="1" dirty="0" smtClean="0">
                <a:latin typeface="Times New Roman" pitchFamily="18" charset="0"/>
                <a:cs typeface="Times New Roman" pitchFamily="18" charset="0"/>
              </a:rPr>
              <a:t>Point in time survey of Milwaukee’s homeless citizens. </a:t>
            </a:r>
            <a:r>
              <a:rPr lang="en-US" sz="1600" dirty="0" smtClean="0">
                <a:latin typeface="Times New Roman" pitchFamily="18" charset="0"/>
                <a:cs typeface="Times New Roman" pitchFamily="18" charset="0"/>
              </a:rPr>
              <a:t>Milwaukee, WI: Author. </a:t>
            </a:r>
            <a:r>
              <a:rPr lang="en-US" sz="1600" dirty="0" smtClean="0">
                <a:latin typeface="Times New Roman" pitchFamily="18" charset="0"/>
                <a:cs typeface="Times New Roman" pitchFamily="18" charset="0"/>
                <a:hlinkClick r:id="rId2"/>
              </a:rPr>
              <a:t>http://milwaukeecoc.org/MilwaukeePointinTime2011.pdf</a:t>
            </a:r>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dirty="0"/>
          </a:p>
        </p:txBody>
      </p:sp>
    </p:spTree>
    <p:extLst>
      <p:ext uri="{BB962C8B-B14F-4D97-AF65-F5344CB8AC3E}">
        <p14:creationId xmlns="" xmlns:p14="http://schemas.microsoft.com/office/powerpoint/2010/main" val="17586974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Times New Roman" pitchFamily="18" charset="0"/>
                <a:cs typeface="Times New Roman" pitchFamily="18" charset="0"/>
              </a:rPr>
              <a:t>HOMELESSNESS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IN MILWAUKEE, WI</a:t>
            </a: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fontScale="70000" lnSpcReduction="20000"/>
          </a:bodyPr>
          <a:lstStyle/>
          <a:p>
            <a:r>
              <a:rPr lang="en-US" dirty="0" smtClean="0">
                <a:latin typeface="Times New Roman" pitchFamily="18" charset="0"/>
                <a:cs typeface="Times New Roman" pitchFamily="18" charset="0"/>
              </a:rPr>
              <a:t>PRESENTED BY:</a:t>
            </a:r>
          </a:p>
          <a:p>
            <a:r>
              <a:rPr lang="en-US" dirty="0" smtClean="0">
                <a:latin typeface="Times New Roman" pitchFamily="18" charset="0"/>
                <a:cs typeface="Times New Roman" pitchFamily="18" charset="0"/>
              </a:rPr>
              <a:t>SHALON D. ATKINS</a:t>
            </a:r>
          </a:p>
          <a:p>
            <a:r>
              <a:rPr lang="en-US" dirty="0" smtClean="0">
                <a:latin typeface="Times New Roman" pitchFamily="18" charset="0"/>
                <a:cs typeface="Times New Roman" pitchFamily="18" charset="0"/>
              </a:rPr>
              <a:t>MARCUS ARRINGTON </a:t>
            </a:r>
          </a:p>
          <a:p>
            <a:r>
              <a:rPr lang="en-US" dirty="0" smtClean="0">
                <a:latin typeface="Times New Roman" pitchFamily="18" charset="0"/>
                <a:cs typeface="Times New Roman" pitchFamily="18" charset="0"/>
              </a:rPr>
              <a:t>KATHLEEN OLEWINSKI </a:t>
            </a:r>
          </a:p>
          <a:p>
            <a:r>
              <a:rPr lang="en-US" dirty="0" smtClean="0">
                <a:latin typeface="Times New Roman" pitchFamily="18" charset="0"/>
                <a:cs typeface="Times New Roman" pitchFamily="18" charset="0"/>
              </a:rPr>
              <a:t>MARIBETH SWANSON</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Comparison</a:t>
            </a:r>
            <a:endParaRPr lang="en-US" dirty="0"/>
          </a:p>
        </p:txBody>
      </p:sp>
      <p:sp>
        <p:nvSpPr>
          <p:cNvPr id="3" name="Content Placeholder 2"/>
          <p:cNvSpPr>
            <a:spLocks noGrp="1"/>
          </p:cNvSpPr>
          <p:nvPr>
            <p:ph idx="1"/>
          </p:nvPr>
        </p:nvSpPr>
        <p:spPr/>
        <p:txBody>
          <a:bodyPr/>
          <a:lstStyle/>
          <a:p>
            <a:r>
              <a:rPr lang="en-US" dirty="0" smtClean="0"/>
              <a:t>According to the 2010 Annual Homeless Assessment Report to Congress, </a:t>
            </a:r>
          </a:p>
          <a:p>
            <a:pPr marL="0" indent="0">
              <a:buNone/>
            </a:pPr>
            <a:endParaRPr lang="en-US" dirty="0" smtClean="0"/>
          </a:p>
          <a:p>
            <a:pPr lvl="1"/>
            <a:r>
              <a:rPr lang="en-US" dirty="0" smtClean="0"/>
              <a:t>26% of sheltered homeless have serious mental illness, </a:t>
            </a:r>
          </a:p>
          <a:p>
            <a:pPr lvl="1"/>
            <a:r>
              <a:rPr lang="en-US" dirty="0" smtClean="0"/>
              <a:t>35% have substance abuse (alcohol and/or drug), </a:t>
            </a:r>
          </a:p>
          <a:p>
            <a:pPr lvl="1"/>
            <a:r>
              <a:rPr lang="en-US" dirty="0" smtClean="0"/>
              <a:t>4% reported HIV/AIDS.</a:t>
            </a:r>
            <a:endParaRPr lang="en-US" dirty="0"/>
          </a:p>
        </p:txBody>
      </p:sp>
    </p:spTree>
    <p:extLst>
      <p:ext uri="{BB962C8B-B14F-4D97-AF65-F5344CB8AC3E}">
        <p14:creationId xmlns="" xmlns:p14="http://schemas.microsoft.com/office/powerpoint/2010/main" val="6392655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Disability Status and Shelters</a:t>
            </a:r>
            <a:endParaRPr lang="en-US" dirty="0"/>
          </a:p>
        </p:txBody>
      </p:sp>
      <p:sp>
        <p:nvSpPr>
          <p:cNvPr id="3" name="Content Placeholder 2"/>
          <p:cNvSpPr>
            <a:spLocks noGrp="1"/>
          </p:cNvSpPr>
          <p:nvPr>
            <p:ph idx="1"/>
          </p:nvPr>
        </p:nvSpPr>
        <p:spPr/>
        <p:txBody>
          <a:bodyPr>
            <a:normAutofit fontScale="70000" lnSpcReduction="20000"/>
          </a:bodyPr>
          <a:lstStyle/>
          <a:p>
            <a:r>
              <a:rPr lang="en-US" sz="4000" dirty="0" smtClean="0">
                <a:latin typeface="Times New Roman" pitchFamily="18" charset="0"/>
                <a:cs typeface="Times New Roman" pitchFamily="18" charset="0"/>
              </a:rPr>
              <a:t>Disability status was correlated with where homeless people had stayed; e.g., shelter, in the past year.</a:t>
            </a:r>
          </a:p>
          <a:p>
            <a:pPr>
              <a:buNone/>
            </a:pPr>
            <a:endParaRPr lang="en-US" sz="3400" dirty="0" smtClean="0">
              <a:latin typeface="Times New Roman" pitchFamily="18" charset="0"/>
              <a:cs typeface="Times New Roman" pitchFamily="18" charset="0"/>
            </a:endParaRPr>
          </a:p>
          <a:p>
            <a:r>
              <a:rPr lang="en-US" sz="4000" dirty="0" smtClean="0">
                <a:latin typeface="Times New Roman" pitchFamily="18" charset="0"/>
                <a:cs typeface="Times New Roman" pitchFamily="18" charset="0"/>
              </a:rPr>
              <a:t>Salvation Army Lodge, Guest House, and the Rescue Mission Safe </a:t>
            </a:r>
            <a:r>
              <a:rPr lang="en-US" sz="4000" dirty="0">
                <a:latin typeface="Times New Roman" pitchFamily="18" charset="0"/>
                <a:cs typeface="Times New Roman" pitchFamily="18" charset="0"/>
              </a:rPr>
              <a:t>H</a:t>
            </a:r>
            <a:r>
              <a:rPr lang="en-US" sz="4000" dirty="0" smtClean="0">
                <a:latin typeface="Times New Roman" pitchFamily="18" charset="0"/>
                <a:cs typeface="Times New Roman" pitchFamily="18" charset="0"/>
              </a:rPr>
              <a:t>arbor and Joy House all served a comparatively higher proportion of disabled homeless people.</a:t>
            </a:r>
          </a:p>
          <a:p>
            <a:pPr>
              <a:buNone/>
            </a:pPr>
            <a:endParaRPr lang="en-US" sz="3400" dirty="0" smtClean="0">
              <a:latin typeface="Times New Roman" pitchFamily="18" charset="0"/>
              <a:cs typeface="Times New Roman" pitchFamily="18" charset="0"/>
            </a:endParaRPr>
          </a:p>
          <a:p>
            <a:r>
              <a:rPr lang="en-US" sz="4000" dirty="0" smtClean="0">
                <a:latin typeface="Times New Roman" pitchFamily="18" charset="0"/>
                <a:cs typeface="Times New Roman" pitchFamily="18" charset="0"/>
              </a:rPr>
              <a:t>At the Guest House, among our visits, 80% of homeless people who stay there are disabled.</a:t>
            </a:r>
          </a:p>
          <a:p>
            <a:pPr marL="0" indent="0">
              <a:buNone/>
            </a:pPr>
            <a:endParaRPr lang="en-US" sz="2800" dirty="0">
              <a:latin typeface="Times New Roman" pitchFamily="18" charset="0"/>
              <a:cs typeface="Times New Roman" pitchFamily="18" charset="0"/>
            </a:endParaRPr>
          </a:p>
          <a:p>
            <a:pPr marL="0" indent="0">
              <a:buNone/>
            </a:pPr>
            <a:r>
              <a:rPr lang="en-US" sz="2600" dirty="0" smtClean="0">
                <a:latin typeface="Times New Roman" pitchFamily="18" charset="0"/>
                <a:cs typeface="Times New Roman" pitchFamily="18" charset="0"/>
                <a:hlinkClick r:id="rId2"/>
              </a:rPr>
              <a:t>http</a:t>
            </a:r>
            <a:r>
              <a:rPr lang="en-US" sz="2600" dirty="0">
                <a:latin typeface="Times New Roman" pitchFamily="18" charset="0"/>
                <a:cs typeface="Times New Roman" pitchFamily="18" charset="0"/>
                <a:hlinkClick r:id="rId2"/>
              </a:rPr>
              <a:t>://www.guesthouseofmilwaukee.org</a:t>
            </a:r>
            <a:r>
              <a:rPr lang="en-US" sz="2600" dirty="0" smtClean="0">
                <a:latin typeface="Times New Roman" pitchFamily="18" charset="0"/>
                <a:cs typeface="Times New Roman" pitchFamily="18" charset="0"/>
                <a:hlinkClick r:id="rId2"/>
              </a:rPr>
              <a:t>/</a:t>
            </a:r>
            <a:endParaRPr lang="en-US" sz="2600"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36911973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Homelessness and Health</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Times New Roman" pitchFamily="18" charset="0"/>
                <a:cs typeface="Times New Roman" pitchFamily="18" charset="0"/>
              </a:rPr>
              <a:t>A health problem can lead to a downward spiral.</a:t>
            </a:r>
          </a:p>
          <a:p>
            <a:r>
              <a:rPr lang="en-US" dirty="0" smtClean="0">
                <a:latin typeface="Times New Roman" pitchFamily="18" charset="0"/>
                <a:cs typeface="Times New Roman" pitchFamily="18" charset="0"/>
              </a:rPr>
              <a:t>People experiencing homelessness have complex health problems.</a:t>
            </a:r>
          </a:p>
          <a:p>
            <a:r>
              <a:rPr lang="en-US" dirty="0" smtClean="0">
                <a:latin typeface="Times New Roman" pitchFamily="18" charset="0"/>
                <a:cs typeface="Times New Roman" pitchFamily="18" charset="0"/>
              </a:rPr>
              <a:t>Access to care is difficult for impoverished people.</a:t>
            </a:r>
          </a:p>
          <a:p>
            <a:r>
              <a:rPr lang="en-US" dirty="0" smtClean="0">
                <a:latin typeface="Times New Roman" pitchFamily="18" charset="0"/>
                <a:cs typeface="Times New Roman" pitchFamily="18" charset="0"/>
              </a:rPr>
              <a:t>Healing and recovery are nearly impossible without a home.</a:t>
            </a:r>
          </a:p>
          <a:p>
            <a:r>
              <a:rPr lang="en-US" dirty="0" smtClean="0">
                <a:latin typeface="Times New Roman" pitchFamily="18" charset="0"/>
                <a:cs typeface="Times New Roman" pitchFamily="18" charset="0"/>
              </a:rPr>
              <a:t>Solutions exist.</a:t>
            </a:r>
          </a:p>
          <a:p>
            <a:pPr marL="0" indent="0">
              <a:buNone/>
            </a:pPr>
            <a:endParaRPr lang="en-US" sz="2000" dirty="0" smtClean="0">
              <a:latin typeface="Times New Roman" pitchFamily="18" charset="0"/>
              <a:cs typeface="Times New Roman" pitchFamily="18" charset="0"/>
            </a:endParaRPr>
          </a:p>
          <a:p>
            <a:pPr marL="0" indent="0">
              <a:buNone/>
            </a:pPr>
            <a:r>
              <a:rPr lang="en-US" sz="2000" dirty="0" smtClean="0">
                <a:latin typeface="Times New Roman" pitchFamily="18" charset="0"/>
                <a:cs typeface="Times New Roman" pitchFamily="18" charset="0"/>
              </a:rPr>
              <a:t>Source:  National Health Care for the Homeless Council. (2010). </a:t>
            </a:r>
            <a:r>
              <a:rPr lang="en-US" sz="2000" i="1" dirty="0" smtClean="0">
                <a:latin typeface="Times New Roman" pitchFamily="18" charset="0"/>
                <a:cs typeface="Times New Roman" pitchFamily="18" charset="0"/>
              </a:rPr>
              <a:t>Homelessness &amp; health: What’s the connection? </a:t>
            </a:r>
            <a:r>
              <a:rPr lang="en-US" sz="2000" dirty="0" smtClean="0">
                <a:latin typeface="Times New Roman" pitchFamily="18" charset="0"/>
                <a:cs typeface="Times New Roman" pitchFamily="18" charset="0"/>
              </a:rPr>
              <a:t>Retrieved from </a:t>
            </a:r>
            <a:r>
              <a:rPr lang="en-US" sz="2000" dirty="0">
                <a:latin typeface="Times New Roman" pitchFamily="18" charset="0"/>
                <a:cs typeface="Times New Roman" pitchFamily="18" charset="0"/>
                <a:hlinkClick r:id="rId2"/>
              </a:rPr>
              <a:t>http://</a:t>
            </a:r>
            <a:r>
              <a:rPr lang="en-US" sz="2000" dirty="0" smtClean="0">
                <a:latin typeface="Times New Roman" pitchFamily="18" charset="0"/>
                <a:cs typeface="Times New Roman" pitchFamily="18" charset="0"/>
                <a:hlinkClick r:id="rId2"/>
              </a:rPr>
              <a:t>www.nhchc.org/wp-content/uploads/2011/09/Hln_health_factsheet_Jan10.pdf</a:t>
            </a:r>
            <a:endParaRPr lang="en-US" sz="2000" dirty="0" smtClean="0">
              <a:latin typeface="Times New Roman" pitchFamily="18" charset="0"/>
              <a:cs typeface="Times New Roman" pitchFamily="18" charset="0"/>
            </a:endParaRPr>
          </a:p>
          <a:p>
            <a:pPr marL="0" indent="0">
              <a:buNone/>
            </a:pPr>
            <a:endParaRPr lang="en-US" sz="2000" dirty="0" smtClean="0">
              <a:latin typeface="Times New Roman" pitchFamily="18" charset="0"/>
              <a:cs typeface="Times New Roman" pitchFamily="18" charset="0"/>
            </a:endParaRPr>
          </a:p>
          <a:p>
            <a:pPr marL="0" indent="0">
              <a:buNone/>
            </a:pPr>
            <a:endParaRPr lang="en-US" sz="2000" dirty="0" smtClean="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 xmlns:p14="http://schemas.microsoft.com/office/powerpoint/2010/main" val="20777911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Downward Spiral . . .</a:t>
            </a:r>
            <a:endParaRPr lang="en-US" dirty="0"/>
          </a:p>
        </p:txBody>
      </p:sp>
      <p:sp>
        <p:nvSpPr>
          <p:cNvPr id="3" name="Content Placeholder 2"/>
          <p:cNvSpPr>
            <a:spLocks noGrp="1"/>
          </p:cNvSpPr>
          <p:nvPr>
            <p:ph idx="1"/>
          </p:nvPr>
        </p:nvSpPr>
        <p:spPr/>
        <p:txBody>
          <a:bodyPr/>
          <a:lstStyle/>
          <a:p>
            <a:r>
              <a:rPr lang="en-US" dirty="0" smtClean="0"/>
              <a:t>Over half of personal bankruptcies in the U.S. are the result of health issues.</a:t>
            </a:r>
          </a:p>
          <a:p>
            <a:pPr marL="0" indent="0">
              <a:buNone/>
            </a:pPr>
            <a:endParaRPr lang="en-US" dirty="0" smtClean="0"/>
          </a:p>
          <a:p>
            <a:r>
              <a:rPr lang="en-US" dirty="0" smtClean="0"/>
              <a:t>Increasingly, this pattern affects families and people who have never before experienced extreme poverty.</a:t>
            </a:r>
            <a:endParaRPr lang="en-US" dirty="0"/>
          </a:p>
        </p:txBody>
      </p:sp>
    </p:spTree>
    <p:extLst>
      <p:ext uri="{BB962C8B-B14F-4D97-AF65-F5344CB8AC3E}">
        <p14:creationId xmlns="" xmlns:p14="http://schemas.microsoft.com/office/powerpoint/2010/main" val="18176205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 Health Problems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Without homes, people are exposed to the elements, disease, violence, unsanitary conditions, malnutrition, stress, and addictive substances.</a:t>
            </a:r>
          </a:p>
          <a:p>
            <a:r>
              <a:rPr lang="en-US" dirty="0" smtClean="0"/>
              <a:t>Rates of illness and injuries are </a:t>
            </a:r>
            <a:r>
              <a:rPr lang="en-US" b="1" dirty="0" smtClean="0">
                <a:solidFill>
                  <a:srgbClr val="FF0000"/>
                </a:solidFill>
              </a:rPr>
              <a:t>3-6x the rate of other people</a:t>
            </a:r>
            <a:r>
              <a:rPr lang="en-US" dirty="0" smtClean="0"/>
              <a:t>.</a:t>
            </a:r>
          </a:p>
          <a:p>
            <a:r>
              <a:rPr lang="en-US" dirty="0" smtClean="0"/>
              <a:t>Conditions are frequently co-occurring, with a complex mix of severe physical, psychiatric, substance use and social problems.</a:t>
            </a:r>
          </a:p>
          <a:p>
            <a:r>
              <a:rPr lang="en-US" dirty="0" smtClean="0"/>
              <a:t>Resolving health problems is critical to resolving homelessness.</a:t>
            </a:r>
            <a:endParaRPr lang="en-US" dirty="0"/>
          </a:p>
        </p:txBody>
      </p:sp>
    </p:spTree>
    <p:extLst>
      <p:ext uri="{BB962C8B-B14F-4D97-AF65-F5344CB8AC3E}">
        <p14:creationId xmlns="" xmlns:p14="http://schemas.microsoft.com/office/powerpoint/2010/main" val="24018587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Lack of Health Insurance</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Like 47 million other Americans, the majority of homeless people do not have health insurance or the ability to pay for needed care.</a:t>
            </a:r>
          </a:p>
          <a:p>
            <a:r>
              <a:rPr lang="en-US" dirty="0" smtClean="0"/>
              <a:t>In extreme situations, many turn to emergency rooms although ERs are costly and inappropriate for ongoing care.</a:t>
            </a:r>
          </a:p>
          <a:p>
            <a:r>
              <a:rPr lang="en-US" dirty="0" smtClean="0"/>
              <a:t>Federally funded Health Care for the Homeless projects provide primary care, but these 214 health centers reach less than a million homeless individuals annual out of the </a:t>
            </a:r>
            <a:r>
              <a:rPr lang="en-US" b="1" dirty="0" smtClean="0">
                <a:solidFill>
                  <a:srgbClr val="FF0000"/>
                </a:solidFill>
              </a:rPr>
              <a:t>3-4 million who desperately need care</a:t>
            </a:r>
            <a:r>
              <a:rPr lang="en-US" dirty="0" smtClean="0"/>
              <a:t>.</a:t>
            </a:r>
          </a:p>
          <a:p>
            <a:r>
              <a:rPr lang="en-US" dirty="0" smtClean="0"/>
              <a:t>Outreach teams and mobile clinic vans are used to bring the homeless into care.</a:t>
            </a:r>
          </a:p>
          <a:p>
            <a:endParaRPr lang="en-US" dirty="0"/>
          </a:p>
        </p:txBody>
      </p:sp>
    </p:spTree>
    <p:extLst>
      <p:ext uri="{BB962C8B-B14F-4D97-AF65-F5344CB8AC3E}">
        <p14:creationId xmlns="" xmlns:p14="http://schemas.microsoft.com/office/powerpoint/2010/main" val="25607917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Times New Roman" pitchFamily="18" charset="0"/>
                <a:cs typeface="Times New Roman" pitchFamily="18" charset="0"/>
              </a:rPr>
              <a:t>Outreach Community Health</a:t>
            </a: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914400"/>
            <a:ext cx="8382000" cy="5257800"/>
          </a:xfrm>
        </p:spPr>
        <p:txBody>
          <a:bodyPr>
            <a:noAutofit/>
          </a:bodyPr>
          <a:lstStyle/>
          <a:p>
            <a:r>
              <a:rPr lang="en-US" sz="2250" dirty="0">
                <a:latin typeface="Times New Roman" pitchFamily="18" charset="0"/>
                <a:cs typeface="Times New Roman" pitchFamily="18" charset="0"/>
              </a:rPr>
              <a:t>In Milwaukee, Health Care for the Homeless is now known as Outreach Community Health </a:t>
            </a:r>
            <a:r>
              <a:rPr lang="en-US" sz="2250" dirty="0" smtClean="0">
                <a:latin typeface="Times New Roman" pitchFamily="18" charset="0"/>
                <a:cs typeface="Times New Roman" pitchFamily="18" charset="0"/>
              </a:rPr>
              <a:t>Centers.  The administrative offices are still located on 7</a:t>
            </a:r>
            <a:r>
              <a:rPr lang="en-US" sz="2250" baseline="30000" dirty="0" smtClean="0">
                <a:latin typeface="Times New Roman" pitchFamily="18" charset="0"/>
                <a:cs typeface="Times New Roman" pitchFamily="18" charset="0"/>
              </a:rPr>
              <a:t>th</a:t>
            </a:r>
            <a:r>
              <a:rPr lang="en-US" sz="2250" dirty="0" smtClean="0">
                <a:latin typeface="Times New Roman" pitchFamily="18" charset="0"/>
                <a:cs typeface="Times New Roman" pitchFamily="18" charset="0"/>
              </a:rPr>
              <a:t> and Capitol.</a:t>
            </a:r>
          </a:p>
          <a:p>
            <a:r>
              <a:rPr lang="en-US" sz="2250" dirty="0" smtClean="0">
                <a:latin typeface="Times New Roman" pitchFamily="18" charset="0"/>
                <a:cs typeface="Times New Roman" pitchFamily="18" charset="0"/>
              </a:rPr>
              <a:t>They provide substance abuse services, case management programs, community services, outreach, HIV services, and housing programs.</a:t>
            </a:r>
          </a:p>
          <a:p>
            <a:r>
              <a:rPr lang="en-US" sz="2250" dirty="0" smtClean="0">
                <a:latin typeface="Times New Roman" pitchFamily="18" charset="0"/>
                <a:cs typeface="Times New Roman" pitchFamily="18" charset="0"/>
              </a:rPr>
              <a:t>The outpatient clinic on 2</a:t>
            </a:r>
            <a:r>
              <a:rPr lang="en-US" sz="2250" baseline="30000" dirty="0" smtClean="0">
                <a:latin typeface="Times New Roman" pitchFamily="18" charset="0"/>
                <a:cs typeface="Times New Roman" pitchFamily="18" charset="0"/>
              </a:rPr>
              <a:t>nd</a:t>
            </a:r>
            <a:r>
              <a:rPr lang="en-US" sz="2250" dirty="0" smtClean="0">
                <a:latin typeface="Times New Roman" pitchFamily="18" charset="0"/>
                <a:cs typeface="Times New Roman" pitchFamily="18" charset="0"/>
              </a:rPr>
              <a:t> and Capitol provides Behavioral Health, Primary Care, a Pediatric Clinic, HIV Rapid Testing, and a Pharmacy.</a:t>
            </a:r>
          </a:p>
          <a:p>
            <a:r>
              <a:rPr lang="en-US" sz="2250" dirty="0" smtClean="0">
                <a:latin typeface="Times New Roman" pitchFamily="18" charset="0"/>
                <a:cs typeface="Times New Roman" pitchFamily="18" charset="0"/>
              </a:rPr>
              <a:t>St. Ben’s Clinic provides Primary Care for Homeless Adult clients only, on N. 9</a:t>
            </a:r>
            <a:r>
              <a:rPr lang="en-US" sz="2250" baseline="30000" dirty="0" smtClean="0">
                <a:latin typeface="Times New Roman" pitchFamily="18" charset="0"/>
                <a:cs typeface="Times New Roman" pitchFamily="18" charset="0"/>
              </a:rPr>
              <a:t>th</a:t>
            </a:r>
            <a:r>
              <a:rPr lang="en-US" sz="2250" dirty="0" smtClean="0">
                <a:latin typeface="Times New Roman" pitchFamily="18" charset="0"/>
                <a:cs typeface="Times New Roman" pitchFamily="18" charset="0"/>
              </a:rPr>
              <a:t> Street.</a:t>
            </a:r>
          </a:p>
          <a:p>
            <a:r>
              <a:rPr lang="en-US" sz="2250" dirty="0" smtClean="0">
                <a:latin typeface="Times New Roman" pitchFamily="18" charset="0"/>
                <a:cs typeface="Times New Roman" pitchFamily="18" charset="0"/>
              </a:rPr>
              <a:t>Other primary care sites include Aurora Walker’s Point Community Clinic, Angel of Hope Clinic, and Salvation Army Clinic.  </a:t>
            </a:r>
          </a:p>
          <a:p>
            <a:r>
              <a:rPr lang="en-US" sz="2250" dirty="0" smtClean="0">
                <a:latin typeface="Times New Roman" pitchFamily="18" charset="0"/>
                <a:cs typeface="Times New Roman" pitchFamily="18" charset="0"/>
              </a:rPr>
              <a:t>Dental Care is provided at St. Elizabeth Ann Seton Dental Clinic on S. 13</a:t>
            </a:r>
            <a:r>
              <a:rPr lang="en-US" sz="2250" baseline="30000" dirty="0" smtClean="0">
                <a:latin typeface="Times New Roman" pitchFamily="18" charset="0"/>
                <a:cs typeface="Times New Roman" pitchFamily="18" charset="0"/>
              </a:rPr>
              <a:t>th</a:t>
            </a:r>
            <a:r>
              <a:rPr lang="en-US" sz="2250" dirty="0" smtClean="0">
                <a:latin typeface="Times New Roman" pitchFamily="18" charset="0"/>
                <a:cs typeface="Times New Roman" pitchFamily="18" charset="0"/>
              </a:rPr>
              <a:t> Street.</a:t>
            </a:r>
            <a:endParaRPr lang="en-US" sz="2250" dirty="0">
              <a:latin typeface="Times New Roman" pitchFamily="18" charset="0"/>
              <a:cs typeface="Times New Roman" pitchFamily="18" charset="0"/>
            </a:endParaRPr>
          </a:p>
          <a:p>
            <a:pPr>
              <a:buNone/>
            </a:pPr>
            <a:endParaRPr lang="en-US" sz="1000" dirty="0" smtClean="0"/>
          </a:p>
          <a:p>
            <a:pPr>
              <a:buNone/>
            </a:pPr>
            <a:r>
              <a:rPr lang="en-US" sz="1400" dirty="0" smtClean="0"/>
              <a:t>Source:  </a:t>
            </a:r>
            <a:r>
              <a:rPr lang="en-US" sz="1400" dirty="0" smtClean="0">
                <a:latin typeface="Times New Roman" pitchFamily="18" charset="0"/>
                <a:cs typeface="Times New Roman" pitchFamily="18" charset="0"/>
              </a:rPr>
              <a:t>Outreach Community Health Centers. (2012). </a:t>
            </a:r>
            <a:r>
              <a:rPr lang="en-US" sz="1400" i="1" dirty="0" smtClean="0">
                <a:latin typeface="Times New Roman" pitchFamily="18" charset="0"/>
                <a:cs typeface="Times New Roman" pitchFamily="18" charset="0"/>
              </a:rPr>
              <a:t>Welcome to Outreach Community Health Centers.</a:t>
            </a:r>
          </a:p>
          <a:p>
            <a:pPr>
              <a:buNone/>
            </a:pPr>
            <a:r>
              <a:rPr lang="en-US" sz="1400" dirty="0" smtClean="0">
                <a:latin typeface="Times New Roman" pitchFamily="18" charset="0"/>
                <a:cs typeface="Times New Roman" pitchFamily="18" charset="0"/>
              </a:rPr>
              <a:t>Retrieved from </a:t>
            </a:r>
            <a:r>
              <a:rPr lang="en-US" sz="1400" dirty="0" smtClean="0">
                <a:latin typeface="Times New Roman" pitchFamily="18" charset="0"/>
                <a:cs typeface="Times New Roman" pitchFamily="18" charset="0"/>
                <a:hlinkClick r:id="rId2"/>
              </a:rPr>
              <a:t>http://hchm.com</a:t>
            </a:r>
            <a:endParaRPr lang="en-US" sz="1400" dirty="0" smtClean="0">
              <a:latin typeface="Times New Roman" pitchFamily="18" charset="0"/>
              <a:cs typeface="Times New Roman" pitchFamily="18" charset="0"/>
            </a:endParaRPr>
          </a:p>
          <a:p>
            <a:pPr>
              <a:buNone/>
            </a:pPr>
            <a:endParaRPr lang="en-US" sz="1400" dirty="0" smtClean="0">
              <a:latin typeface="Times New Roman" pitchFamily="18" charset="0"/>
              <a:cs typeface="Times New Roman" pitchFamily="18" charset="0"/>
            </a:endParaRPr>
          </a:p>
          <a:p>
            <a:pPr>
              <a:buNone/>
            </a:pPr>
            <a:endParaRPr lang="en-US" sz="2250" dirty="0"/>
          </a:p>
        </p:txBody>
      </p:sp>
    </p:spTree>
    <p:extLst>
      <p:ext uri="{BB962C8B-B14F-4D97-AF65-F5344CB8AC3E}">
        <p14:creationId xmlns="" xmlns:p14="http://schemas.microsoft.com/office/powerpoint/2010/main" val="30926815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Times New Roman" pitchFamily="18" charset="0"/>
                <a:cs typeface="Times New Roman" pitchFamily="18" charset="0"/>
              </a:rPr>
              <a:t>Serving the Homeless</a:t>
            </a: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p:txBody>
          <a:bodyPr/>
          <a:lstStyle/>
          <a:p>
            <a:r>
              <a:rPr lang="en-US" dirty="0" smtClean="0">
                <a:latin typeface="Times New Roman" pitchFamily="18" charset="0"/>
                <a:cs typeface="Times New Roman" pitchFamily="18" charset="0"/>
              </a:rPr>
              <a:t>Milwaukee’s Experience</a:t>
            </a: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8344065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What are their needs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Shelter</a:t>
            </a:r>
          </a:p>
          <a:p>
            <a:r>
              <a:rPr lang="en-US" dirty="0" smtClean="0">
                <a:latin typeface="Times New Roman" pitchFamily="18" charset="0"/>
                <a:cs typeface="Times New Roman" pitchFamily="18" charset="0"/>
              </a:rPr>
              <a:t>Food</a:t>
            </a:r>
          </a:p>
          <a:p>
            <a:r>
              <a:rPr lang="en-US" dirty="0" smtClean="0">
                <a:latin typeface="Times New Roman" pitchFamily="18" charset="0"/>
                <a:cs typeface="Times New Roman" pitchFamily="18" charset="0"/>
              </a:rPr>
              <a:t>Education &amp; Training</a:t>
            </a:r>
          </a:p>
          <a:p>
            <a:r>
              <a:rPr lang="en-US" dirty="0" smtClean="0">
                <a:latin typeface="Times New Roman" pitchFamily="18" charset="0"/>
                <a:cs typeface="Times New Roman" pitchFamily="18" charset="0"/>
              </a:rPr>
              <a:t>Child care</a:t>
            </a:r>
          </a:p>
          <a:p>
            <a:r>
              <a:rPr lang="en-US" dirty="0" smtClean="0">
                <a:latin typeface="Times New Roman" pitchFamily="18" charset="0"/>
                <a:cs typeface="Times New Roman" pitchFamily="18" charset="0"/>
              </a:rPr>
              <a:t>Coordinated services</a:t>
            </a:r>
          </a:p>
          <a:p>
            <a:r>
              <a:rPr lang="en-US" dirty="0" smtClean="0">
                <a:latin typeface="Times New Roman" pitchFamily="18" charset="0"/>
                <a:cs typeface="Times New Roman" pitchFamily="18" charset="0"/>
              </a:rPr>
              <a:t>Healthcare</a:t>
            </a: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42934802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Causes and Effects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r>
              <a:rPr lang="en-US" dirty="0" smtClean="0">
                <a:latin typeface="Times New Roman" pitchFamily="18" charset="0"/>
                <a:cs typeface="Times New Roman" pitchFamily="18" charset="0"/>
              </a:rPr>
              <a:t>Addictions</a:t>
            </a:r>
          </a:p>
          <a:p>
            <a:r>
              <a:rPr lang="en-US" dirty="0" smtClean="0">
                <a:latin typeface="Times New Roman" pitchFamily="18" charset="0"/>
                <a:cs typeface="Times New Roman" pitchFamily="18" charset="0"/>
              </a:rPr>
              <a:t>Experience in the criminal justice system</a:t>
            </a:r>
          </a:p>
          <a:p>
            <a:r>
              <a:rPr lang="en-US" dirty="0" smtClean="0">
                <a:latin typeface="Times New Roman" pitchFamily="18" charset="0"/>
                <a:cs typeface="Times New Roman" pitchFamily="18" charset="0"/>
              </a:rPr>
              <a:t>Abuse</a:t>
            </a:r>
          </a:p>
          <a:p>
            <a:r>
              <a:rPr lang="en-US" dirty="0" smtClean="0">
                <a:latin typeface="Times New Roman" pitchFamily="18" charset="0"/>
                <a:cs typeface="Times New Roman" pitchFamily="18" charset="0"/>
              </a:rPr>
              <a:t>Mental health</a:t>
            </a:r>
          </a:p>
          <a:p>
            <a:r>
              <a:rPr lang="en-US" dirty="0" smtClean="0">
                <a:latin typeface="Times New Roman" pitchFamily="18" charset="0"/>
                <a:cs typeface="Times New Roman" pitchFamily="18" charset="0"/>
              </a:rPr>
              <a:t>Family breakdown</a:t>
            </a:r>
          </a:p>
          <a:p>
            <a:r>
              <a:rPr lang="en-US" dirty="0" smtClean="0">
                <a:latin typeface="Times New Roman" pitchFamily="18" charset="0"/>
                <a:cs typeface="Times New Roman" pitchFamily="18" charset="0"/>
              </a:rPr>
              <a:t>Job loss </a:t>
            </a:r>
          </a:p>
          <a:p>
            <a:r>
              <a:rPr lang="en-US" dirty="0" smtClean="0">
                <a:latin typeface="Times New Roman" pitchFamily="18" charset="0"/>
                <a:cs typeface="Times New Roman" pitchFamily="18" charset="0"/>
              </a:rPr>
              <a:t>Economic instability </a:t>
            </a:r>
          </a:p>
          <a:p>
            <a:pPr marL="0" indent="0">
              <a:buNone/>
            </a:pPr>
            <a:r>
              <a:rPr lang="en-US" dirty="0" smtClean="0"/>
              <a:t>	</a:t>
            </a:r>
            <a:endParaRPr lang="en-US" dirty="0"/>
          </a:p>
        </p:txBody>
      </p:sp>
    </p:spTree>
    <p:extLst>
      <p:ext uri="{BB962C8B-B14F-4D97-AF65-F5344CB8AC3E}">
        <p14:creationId xmlns="" xmlns:p14="http://schemas.microsoft.com/office/powerpoint/2010/main" val="5578751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Times New Roman" pitchFamily="18" charset="0"/>
                <a:cs typeface="Times New Roman" pitchFamily="18" charset="0"/>
              </a:rPr>
              <a:t>HOMELESSNESS </a:t>
            </a:r>
            <a:r>
              <a:rPr lang="en-US" dirty="0" err="1" smtClean="0">
                <a:latin typeface="Times New Roman" pitchFamily="18" charset="0"/>
                <a:cs typeface="Times New Roman" pitchFamily="18" charset="0"/>
              </a:rPr>
              <a:t>vs</a:t>
            </a:r>
            <a:r>
              <a:rPr lang="en-US" dirty="0" smtClean="0">
                <a:latin typeface="Times New Roman" pitchFamily="18" charset="0"/>
                <a:cs typeface="Times New Roman" pitchFamily="18" charset="0"/>
              </a:rPr>
              <a:t> HOMELESS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10000"/>
          </a:bodyPr>
          <a:lstStyle/>
          <a:p>
            <a:r>
              <a:rPr lang="en-US" b="1" dirty="0" smtClean="0"/>
              <a:t>Homelessness</a:t>
            </a:r>
            <a:r>
              <a:rPr lang="en-US" dirty="0" smtClean="0"/>
              <a:t> is commonly considered a “condition” whereas </a:t>
            </a:r>
            <a:r>
              <a:rPr lang="en-US" b="1" dirty="0" smtClean="0"/>
              <a:t>Homeless</a:t>
            </a:r>
            <a:r>
              <a:rPr lang="en-US" dirty="0" smtClean="0"/>
              <a:t> is considered a “state” in which one exists.</a:t>
            </a:r>
          </a:p>
          <a:p>
            <a:r>
              <a:rPr lang="en-US" b="1" dirty="0" smtClean="0"/>
              <a:t>Homelessness</a:t>
            </a:r>
            <a:r>
              <a:rPr lang="en-US" dirty="0" smtClean="0"/>
              <a:t> – “a temporary condition that people fall into when they cannot afford to pay for a place to live, or when their current home is unsafe or unstable.“ (</a:t>
            </a:r>
            <a:r>
              <a:rPr lang="en-US" dirty="0">
                <a:latin typeface="Times New Roman" pitchFamily="18" charset="0"/>
                <a:cs typeface="Times New Roman" pitchFamily="18" charset="0"/>
                <a:hlinkClick r:id="rId3"/>
              </a:rPr>
              <a:t>http://www.suitcaseclinic.org/homelessness-defined</a:t>
            </a:r>
            <a:r>
              <a:rPr lang="en-US" dirty="0" smtClean="0">
                <a:latin typeface="Times New Roman" pitchFamily="18" charset="0"/>
                <a:cs typeface="Times New Roman" pitchFamily="18" charset="0"/>
                <a:hlinkClick r:id="rId3"/>
              </a:rPr>
              <a:t>/</a:t>
            </a:r>
            <a:r>
              <a:rPr lang="en-US" dirty="0" smtClean="0"/>
              <a:t>)</a:t>
            </a:r>
          </a:p>
          <a:p>
            <a:r>
              <a:rPr lang="en-US" b="1" dirty="0" smtClean="0"/>
              <a:t>Homeless</a:t>
            </a:r>
            <a:r>
              <a:rPr lang="en-US" dirty="0" smtClean="0"/>
              <a:t> – “one who does not have his/her own dwelling or is not living in someone else’s home permanently and must resort to living in temporary placements.” (</a:t>
            </a:r>
            <a:r>
              <a:rPr lang="en-US" dirty="0" smtClean="0">
                <a:hlinkClick r:id="rId4"/>
              </a:rPr>
              <a:t>www.homeless.org.au</a:t>
            </a:r>
            <a:r>
              <a:rPr lang="en-US" dirty="0" smtClean="0"/>
              <a:t>)</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Who is serving them?</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Coalition of homeless</a:t>
            </a:r>
          </a:p>
          <a:p>
            <a:r>
              <a:rPr lang="en-US" dirty="0" smtClean="0">
                <a:latin typeface="Times New Roman" pitchFamily="18" charset="0"/>
                <a:cs typeface="Times New Roman" pitchFamily="18" charset="0"/>
              </a:rPr>
              <a:t>Non-profit</a:t>
            </a:r>
          </a:p>
          <a:p>
            <a:r>
              <a:rPr lang="en-US" dirty="0" smtClean="0">
                <a:latin typeface="Times New Roman" pitchFamily="18" charset="0"/>
                <a:cs typeface="Times New Roman" pitchFamily="18" charset="0"/>
              </a:rPr>
              <a:t>Faith-Based</a:t>
            </a:r>
          </a:p>
          <a:p>
            <a:r>
              <a:rPr lang="en-US" dirty="0" smtClean="0">
                <a:latin typeface="Times New Roman" pitchFamily="18" charset="0"/>
                <a:cs typeface="Times New Roman" pitchFamily="18" charset="0"/>
              </a:rPr>
              <a:t>Public Agencies</a:t>
            </a:r>
          </a:p>
          <a:p>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25761161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How</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Funding sources</a:t>
            </a:r>
          </a:p>
          <a:p>
            <a:r>
              <a:rPr lang="en-US" dirty="0" smtClean="0">
                <a:latin typeface="Times New Roman" pitchFamily="18" charset="0"/>
                <a:cs typeface="Times New Roman" pitchFamily="18" charset="0"/>
              </a:rPr>
              <a:t>Non-profit structures</a:t>
            </a:r>
          </a:p>
          <a:p>
            <a:pPr lvl="1"/>
            <a:r>
              <a:rPr lang="en-US" dirty="0" smtClean="0">
                <a:latin typeface="Times New Roman" pitchFamily="18" charset="0"/>
                <a:cs typeface="Times New Roman" pitchFamily="18" charset="0"/>
              </a:rPr>
              <a:t>Staff</a:t>
            </a:r>
          </a:p>
          <a:p>
            <a:pPr lvl="1"/>
            <a:r>
              <a:rPr lang="en-US" dirty="0" smtClean="0">
                <a:latin typeface="Times New Roman" pitchFamily="18" charset="0"/>
                <a:cs typeface="Times New Roman" pitchFamily="18" charset="0"/>
              </a:rPr>
              <a:t>Volunteers-Individual</a:t>
            </a:r>
          </a:p>
          <a:p>
            <a:pPr lvl="1"/>
            <a:r>
              <a:rPr lang="en-US" dirty="0" smtClean="0">
                <a:latin typeface="Times New Roman" pitchFamily="18" charset="0"/>
                <a:cs typeface="Times New Roman" pitchFamily="18" charset="0"/>
              </a:rPr>
              <a:t>Volunteers-Groups</a:t>
            </a:r>
          </a:p>
          <a:p>
            <a:pPr lvl="1"/>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17320646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What is the current trends in serving?</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Housing First Initiatives</a:t>
            </a:r>
          </a:p>
          <a:p>
            <a:r>
              <a:rPr lang="en-US" dirty="0" smtClean="0">
                <a:latin typeface="Times New Roman" pitchFamily="18" charset="0"/>
                <a:cs typeface="Times New Roman" pitchFamily="18" charset="0"/>
              </a:rPr>
              <a:t>Continuum of care networks</a:t>
            </a:r>
          </a:p>
          <a:p>
            <a:r>
              <a:rPr lang="en-US" dirty="0" smtClean="0">
                <a:latin typeface="Times New Roman" pitchFamily="18" charset="0"/>
                <a:cs typeface="Times New Roman" pitchFamily="18" charset="0"/>
              </a:rPr>
              <a:t>Building strengths-comprehensive case management</a:t>
            </a: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10011680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How to serve ethical practice</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Respectful of clients – They’re just people too.</a:t>
            </a:r>
          </a:p>
          <a:p>
            <a:r>
              <a:rPr lang="en-US" dirty="0" smtClean="0">
                <a:latin typeface="Times New Roman" pitchFamily="18" charset="0"/>
                <a:cs typeface="Times New Roman" pitchFamily="18" charset="0"/>
              </a:rPr>
              <a:t>Respectful of boundaries of the facility</a:t>
            </a:r>
          </a:p>
          <a:p>
            <a:r>
              <a:rPr lang="en-US" dirty="0" smtClean="0">
                <a:latin typeface="Times New Roman" pitchFamily="18" charset="0"/>
                <a:cs typeface="Times New Roman" pitchFamily="18" charset="0"/>
              </a:rPr>
              <a:t>Respectful of staff who work in this environment daily</a:t>
            </a:r>
          </a:p>
          <a:p>
            <a:r>
              <a:rPr lang="en-US" dirty="0" smtClean="0">
                <a:latin typeface="Times New Roman" pitchFamily="18" charset="0"/>
                <a:cs typeface="Times New Roman" pitchFamily="18" charset="0"/>
              </a:rPr>
              <a:t>Respectful of what they are attempting to do to meet current needs</a:t>
            </a:r>
          </a:p>
          <a:p>
            <a:r>
              <a:rPr lang="en-US" dirty="0" smtClean="0">
                <a:latin typeface="Times New Roman" pitchFamily="18" charset="0"/>
                <a:cs typeface="Times New Roman" pitchFamily="18" charset="0"/>
              </a:rPr>
              <a:t>Respectful of what the organization can do.</a:t>
            </a:r>
          </a:p>
        </p:txBody>
      </p:sp>
    </p:spTree>
    <p:extLst>
      <p:ext uri="{BB962C8B-B14F-4D97-AF65-F5344CB8AC3E}">
        <p14:creationId xmlns="" xmlns:p14="http://schemas.microsoft.com/office/powerpoint/2010/main" val="33611926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Realize we are all part of this issue</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pPr marL="0" indent="0" algn="ctr">
              <a:buNone/>
            </a:pPr>
            <a:r>
              <a:rPr lang="en-US" dirty="0">
                <a:latin typeface="Times New Roman" pitchFamily="18" charset="0"/>
                <a:cs typeface="Times New Roman" pitchFamily="18" charset="0"/>
              </a:rPr>
              <a:t>Housing    -   Income  -  Social </a:t>
            </a:r>
            <a:r>
              <a:rPr lang="en-US" dirty="0" smtClean="0">
                <a:latin typeface="Times New Roman" pitchFamily="18" charset="0"/>
                <a:cs typeface="Times New Roman" pitchFamily="18" charset="0"/>
              </a:rPr>
              <a:t>Supports</a:t>
            </a:r>
          </a:p>
          <a:p>
            <a:pPr marL="0" indent="0" algn="ctr">
              <a:buNone/>
            </a:pPr>
            <a:r>
              <a:rPr lang="en-US" dirty="0" smtClean="0">
                <a:latin typeface="Times New Roman" pitchFamily="18" charset="0"/>
                <a:cs typeface="Times New Roman" pitchFamily="18" charset="0"/>
              </a:rPr>
              <a:t>It’s Complex</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Education</a:t>
            </a:r>
          </a:p>
          <a:p>
            <a:r>
              <a:rPr lang="en-US" dirty="0" smtClean="0">
                <a:latin typeface="Times New Roman" pitchFamily="18" charset="0"/>
                <a:cs typeface="Times New Roman" pitchFamily="18" charset="0"/>
              </a:rPr>
              <a:t>Social/Behavioral Skills</a:t>
            </a:r>
          </a:p>
          <a:p>
            <a:r>
              <a:rPr lang="en-US" dirty="0" smtClean="0">
                <a:latin typeface="Times New Roman" pitchFamily="18" charset="0"/>
                <a:cs typeface="Times New Roman" pitchFamily="18" charset="0"/>
              </a:rPr>
              <a:t>Foster Care-Aging out </a:t>
            </a:r>
          </a:p>
          <a:p>
            <a:r>
              <a:rPr lang="en-US" dirty="0" smtClean="0">
                <a:latin typeface="Times New Roman" pitchFamily="18" charset="0"/>
                <a:cs typeface="Times New Roman" pitchFamily="18" charset="0"/>
              </a:rPr>
              <a:t>What we instill in students-who become adults</a:t>
            </a:r>
          </a:p>
          <a:p>
            <a:r>
              <a:rPr lang="en-US" dirty="0" smtClean="0">
                <a:latin typeface="Times New Roman" pitchFamily="18" charset="0"/>
                <a:cs typeface="Times New Roman" pitchFamily="18" charset="0"/>
              </a:rPr>
              <a:t>Recognize it is also a system’s issue, economic challenges of our world...</a:t>
            </a:r>
          </a:p>
          <a:p>
            <a:endParaRPr lang="en-US" dirty="0"/>
          </a:p>
        </p:txBody>
      </p:sp>
    </p:spTree>
    <p:extLst>
      <p:ext uri="{BB962C8B-B14F-4D97-AF65-F5344CB8AC3E}">
        <p14:creationId xmlns="" xmlns:p14="http://schemas.microsoft.com/office/powerpoint/2010/main" val="36848785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Salvation Army’s Annual Campaign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u="sng" dirty="0">
                <a:latin typeface="Times New Roman" pitchFamily="18" charset="0"/>
                <a:cs typeface="Times New Roman" pitchFamily="18" charset="0"/>
                <a:hlinkClick r:id="rId2"/>
              </a:rPr>
              <a:t>http://www.cbs58.com/features/making-milwaukee-great/Salvation-Armys-Christmas-Campaign-137560793.html</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17272320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001000" cy="563562"/>
          </a:xfrm>
        </p:spPr>
        <p:txBody>
          <a:bodyPr>
            <a:normAutofit fontScale="90000"/>
          </a:bodyPr>
          <a:lstStyle/>
          <a:p>
            <a:r>
              <a:rPr lang="en-US" sz="3100" b="1" dirty="0" smtClean="0">
                <a:latin typeface="Times New Roman" pitchFamily="18" charset="0"/>
                <a:cs typeface="Times New Roman" pitchFamily="18" charset="0"/>
              </a:rPr>
              <a:t>References</a:t>
            </a:r>
            <a:endParaRPr lang="en-US" sz="3600" b="1" dirty="0">
              <a:latin typeface="Times New Roman" pitchFamily="18" charset="0"/>
              <a:cs typeface="Times New Roman" pitchFamily="18" charset="0"/>
            </a:endParaRPr>
          </a:p>
        </p:txBody>
      </p:sp>
      <p:sp>
        <p:nvSpPr>
          <p:cNvPr id="3" name="Content Placeholder 2"/>
          <p:cNvSpPr>
            <a:spLocks noGrp="1"/>
          </p:cNvSpPr>
          <p:nvPr>
            <p:ph idx="1"/>
          </p:nvPr>
        </p:nvSpPr>
        <p:spPr>
          <a:xfrm>
            <a:off x="304800" y="533400"/>
            <a:ext cx="8534400" cy="6019800"/>
          </a:xfrm>
        </p:spPr>
        <p:txBody>
          <a:bodyPr>
            <a:noAutofit/>
          </a:bodyPr>
          <a:lstStyle/>
          <a:p>
            <a:pPr>
              <a:buNone/>
            </a:pPr>
            <a:r>
              <a:rPr lang="en-US" sz="1500" i="1" dirty="0" smtClean="0">
                <a:latin typeface="Times New Roman" pitchFamily="18" charset="0"/>
                <a:cs typeface="Times New Roman" pitchFamily="18" charset="0"/>
              </a:rPr>
              <a:t>Beyond the homelessness myth. </a:t>
            </a:r>
            <a:r>
              <a:rPr lang="en-US" sz="1500" dirty="0" smtClean="0">
                <a:latin typeface="Times New Roman" pitchFamily="18" charset="0"/>
                <a:cs typeface="Times New Roman" pitchFamily="18" charset="0"/>
              </a:rPr>
              <a:t>(2012). </a:t>
            </a:r>
            <a:r>
              <a:rPr lang="en-US" sz="1500" dirty="0">
                <a:latin typeface="Times New Roman" pitchFamily="18" charset="0"/>
                <a:cs typeface="Times New Roman" pitchFamily="18" charset="0"/>
              </a:rPr>
              <a:t>Retrieved from http://www.homeless.org.au/</a:t>
            </a:r>
            <a:endParaRPr lang="en-US" sz="1500" i="1" dirty="0" smtClean="0">
              <a:latin typeface="Times New Roman" pitchFamily="18" charset="0"/>
              <a:cs typeface="Times New Roman" pitchFamily="18" charset="0"/>
            </a:endParaRPr>
          </a:p>
          <a:p>
            <a:pPr>
              <a:buNone/>
            </a:pPr>
            <a:r>
              <a:rPr lang="en-US" sz="1500" i="1" dirty="0" smtClean="0">
                <a:latin typeface="Times New Roman" pitchFamily="18" charset="0"/>
                <a:cs typeface="Times New Roman" pitchFamily="18" charset="0"/>
              </a:rPr>
              <a:t>Guest House. </a:t>
            </a:r>
            <a:r>
              <a:rPr lang="en-US" sz="1500" dirty="0" smtClean="0">
                <a:latin typeface="Times New Roman" pitchFamily="18" charset="0"/>
                <a:cs typeface="Times New Roman" pitchFamily="18" charset="0"/>
              </a:rPr>
              <a:t>(2012). </a:t>
            </a:r>
            <a:r>
              <a:rPr lang="en-US" sz="1500" dirty="0">
                <a:latin typeface="Times New Roman" pitchFamily="18" charset="0"/>
                <a:cs typeface="Times New Roman" pitchFamily="18" charset="0"/>
              </a:rPr>
              <a:t>Retrieved from http://www.guesthouseofmilwaukee.org/</a:t>
            </a:r>
            <a:endParaRPr lang="en-US" sz="1500" dirty="0" smtClean="0">
              <a:latin typeface="Times New Roman" pitchFamily="18" charset="0"/>
              <a:cs typeface="Times New Roman" pitchFamily="18" charset="0"/>
            </a:endParaRPr>
          </a:p>
          <a:p>
            <a:pPr>
              <a:buNone/>
            </a:pPr>
            <a:r>
              <a:rPr lang="en-US" sz="1500" i="1" dirty="0" smtClean="0">
                <a:latin typeface="Times New Roman" pitchFamily="18" charset="0"/>
                <a:cs typeface="Times New Roman" pitchFamily="18" charset="0"/>
              </a:rPr>
              <a:t>Homeless </a:t>
            </a:r>
            <a:r>
              <a:rPr lang="en-US" sz="1500" i="1" dirty="0">
                <a:latin typeface="Times New Roman" pitchFamily="18" charset="0"/>
                <a:cs typeface="Times New Roman" pitchFamily="18" charset="0"/>
              </a:rPr>
              <a:t>law &amp; legal definition</a:t>
            </a:r>
            <a:r>
              <a:rPr lang="en-US" sz="1500" dirty="0">
                <a:latin typeface="Times New Roman" pitchFamily="18" charset="0"/>
                <a:cs typeface="Times New Roman" pitchFamily="18" charset="0"/>
              </a:rPr>
              <a:t>. </a:t>
            </a:r>
            <a:r>
              <a:rPr lang="en-US" sz="1500" dirty="0" smtClean="0">
                <a:latin typeface="Times New Roman" pitchFamily="18" charset="0"/>
                <a:cs typeface="Times New Roman" pitchFamily="18" charset="0"/>
              </a:rPr>
              <a:t>(</a:t>
            </a:r>
            <a:r>
              <a:rPr lang="en-US" sz="1500" dirty="0">
                <a:latin typeface="Times New Roman" pitchFamily="18" charset="0"/>
                <a:cs typeface="Times New Roman" pitchFamily="18" charset="0"/>
              </a:rPr>
              <a:t>2012). Retrieved from http://definitions.uslegal.com/h/homeless</a:t>
            </a:r>
            <a:r>
              <a:rPr lang="en-US" sz="1500" dirty="0" smtClean="0">
                <a:latin typeface="Times New Roman" pitchFamily="18" charset="0"/>
                <a:cs typeface="Times New Roman" pitchFamily="18" charset="0"/>
              </a:rPr>
              <a:t>/</a:t>
            </a:r>
          </a:p>
          <a:p>
            <a:pPr>
              <a:buNone/>
            </a:pPr>
            <a:r>
              <a:rPr lang="en-US" sz="1500" i="1" dirty="0" smtClean="0">
                <a:latin typeface="Times New Roman" pitchFamily="18" charset="0"/>
                <a:cs typeface="Times New Roman" pitchFamily="18" charset="0"/>
              </a:rPr>
              <a:t>Homeless people: Who, how many, and why it matters. </a:t>
            </a:r>
            <a:r>
              <a:rPr lang="en-US" sz="1500" dirty="0" smtClean="0">
                <a:latin typeface="Times New Roman" pitchFamily="18" charset="0"/>
                <a:cs typeface="Times New Roman" pitchFamily="18" charset="0"/>
              </a:rPr>
              <a:t>(2001)</a:t>
            </a:r>
            <a:r>
              <a:rPr lang="en-US" sz="1500" i="1" dirty="0" smtClean="0">
                <a:latin typeface="Times New Roman" pitchFamily="18" charset="0"/>
                <a:cs typeface="Times New Roman" pitchFamily="18" charset="0"/>
              </a:rPr>
              <a:t>.  </a:t>
            </a:r>
            <a:r>
              <a:rPr lang="en-US" sz="1500" dirty="0" smtClean="0">
                <a:latin typeface="Times New Roman" pitchFamily="18" charset="0"/>
                <a:cs typeface="Times New Roman" pitchFamily="18" charset="0"/>
              </a:rPr>
              <a:t>Retrieved from http://www.sfcall.com/issues%202001/11.26.01/homelessness.htm</a:t>
            </a:r>
          </a:p>
          <a:p>
            <a:pPr>
              <a:buNone/>
            </a:pPr>
            <a:r>
              <a:rPr lang="en-US" sz="1500" i="1" dirty="0" smtClean="0">
                <a:latin typeface="Times New Roman" pitchFamily="18" charset="0"/>
                <a:cs typeface="Times New Roman" pitchFamily="18" charset="0"/>
              </a:rPr>
              <a:t>Homelessness defined</a:t>
            </a:r>
            <a:r>
              <a:rPr lang="en-US" sz="1500" dirty="0" smtClean="0">
                <a:latin typeface="Times New Roman" pitchFamily="18" charset="0"/>
                <a:cs typeface="Times New Roman" pitchFamily="18" charset="0"/>
              </a:rPr>
              <a:t>. (2009). Retrieved from http://www.scribd.com/doc/14467583/homelessness-defined</a:t>
            </a:r>
          </a:p>
          <a:p>
            <a:pPr>
              <a:buNone/>
            </a:pPr>
            <a:r>
              <a:rPr lang="en-US" sz="1500" i="1" dirty="0" smtClean="0">
                <a:latin typeface="Times New Roman" pitchFamily="18" charset="0"/>
                <a:cs typeface="Times New Roman" pitchFamily="18" charset="0"/>
              </a:rPr>
              <a:t>Homelessness </a:t>
            </a:r>
            <a:r>
              <a:rPr lang="en-US" sz="1500" i="1" dirty="0">
                <a:latin typeface="Times New Roman" pitchFamily="18" charset="0"/>
                <a:cs typeface="Times New Roman" pitchFamily="18" charset="0"/>
              </a:rPr>
              <a:t>defined</a:t>
            </a:r>
            <a:r>
              <a:rPr lang="en-US" sz="1500" dirty="0">
                <a:latin typeface="Times New Roman" pitchFamily="18" charset="0"/>
                <a:cs typeface="Times New Roman" pitchFamily="18" charset="0"/>
              </a:rPr>
              <a:t>. </a:t>
            </a:r>
            <a:r>
              <a:rPr lang="en-US" sz="1500" dirty="0" smtClean="0">
                <a:latin typeface="Times New Roman" pitchFamily="18" charset="0"/>
                <a:cs typeface="Times New Roman" pitchFamily="18" charset="0"/>
              </a:rPr>
              <a:t>(</a:t>
            </a:r>
            <a:r>
              <a:rPr lang="en-US" sz="1500" dirty="0">
                <a:latin typeface="Times New Roman" pitchFamily="18" charset="0"/>
                <a:cs typeface="Times New Roman" pitchFamily="18" charset="0"/>
              </a:rPr>
              <a:t>2012</a:t>
            </a:r>
            <a:r>
              <a:rPr lang="en-US" sz="1500" dirty="0" smtClean="0">
                <a:latin typeface="Times New Roman" pitchFamily="18" charset="0"/>
                <a:cs typeface="Times New Roman" pitchFamily="18" charset="0"/>
              </a:rPr>
              <a:t>). Retrieved </a:t>
            </a:r>
            <a:r>
              <a:rPr lang="en-US" sz="1500" dirty="0">
                <a:latin typeface="Times New Roman" pitchFamily="18" charset="0"/>
                <a:cs typeface="Times New Roman" pitchFamily="18" charset="0"/>
              </a:rPr>
              <a:t>from http://www.suitcaseclinic.org/homelessness-defined</a:t>
            </a:r>
            <a:r>
              <a:rPr lang="en-US" sz="1500" dirty="0" smtClean="0">
                <a:latin typeface="Times New Roman" pitchFamily="18" charset="0"/>
                <a:cs typeface="Times New Roman" pitchFamily="18" charset="0"/>
              </a:rPr>
              <a:t>/</a:t>
            </a:r>
          </a:p>
          <a:p>
            <a:pPr>
              <a:buNone/>
            </a:pPr>
            <a:r>
              <a:rPr lang="en-US" sz="1500" dirty="0" smtClean="0">
                <a:latin typeface="Times New Roman" pitchFamily="18" charset="0"/>
                <a:cs typeface="Times New Roman" pitchFamily="18" charset="0"/>
              </a:rPr>
              <a:t>Milwaukee Continuum of Care. (2010). </a:t>
            </a:r>
            <a:r>
              <a:rPr lang="en-US" sz="1500" i="1" dirty="0" smtClean="0">
                <a:latin typeface="Times New Roman" pitchFamily="18" charset="0"/>
                <a:cs typeface="Times New Roman" pitchFamily="18" charset="0"/>
              </a:rPr>
              <a:t>10-year plan to end homelessness.  </a:t>
            </a:r>
            <a:r>
              <a:rPr lang="en-US" sz="1500" dirty="0" smtClean="0">
                <a:latin typeface="Times New Roman" pitchFamily="18" charset="0"/>
                <a:cs typeface="Times New Roman" pitchFamily="18" charset="0"/>
              </a:rPr>
              <a:t>Milwaukee, WI: Author.</a:t>
            </a:r>
          </a:p>
          <a:p>
            <a:pPr>
              <a:buNone/>
            </a:pPr>
            <a:r>
              <a:rPr lang="en-US" sz="1500" dirty="0" smtClean="0">
                <a:latin typeface="Times New Roman" pitchFamily="18" charset="0"/>
                <a:cs typeface="Times New Roman" pitchFamily="18" charset="0"/>
              </a:rPr>
              <a:t>Milwaukee Continuum of Care. (2011, December). </a:t>
            </a:r>
            <a:r>
              <a:rPr lang="en-US" sz="1500" i="1" dirty="0" smtClean="0">
                <a:latin typeface="Times New Roman" pitchFamily="18" charset="0"/>
                <a:cs typeface="Times New Roman" pitchFamily="18" charset="0"/>
              </a:rPr>
              <a:t>Point in time survey of Milwaukee’s homeless citizens. </a:t>
            </a:r>
            <a:r>
              <a:rPr lang="en-US" sz="1500" dirty="0" smtClean="0">
                <a:latin typeface="Times New Roman" pitchFamily="18" charset="0"/>
                <a:cs typeface="Times New Roman" pitchFamily="18" charset="0"/>
              </a:rPr>
              <a:t>Milwaukee, WI: Author.</a:t>
            </a:r>
          </a:p>
          <a:p>
            <a:pPr>
              <a:buNone/>
            </a:pPr>
            <a:r>
              <a:rPr lang="en-US" sz="1500" i="1" dirty="0">
                <a:latin typeface="Times New Roman" pitchFamily="18" charset="0"/>
                <a:cs typeface="Times New Roman" pitchFamily="18" charset="0"/>
              </a:rPr>
              <a:t>MPS braces to serve record number of homeless students. </a:t>
            </a:r>
            <a:r>
              <a:rPr lang="en-US" sz="1500" dirty="0">
                <a:latin typeface="Times New Roman" pitchFamily="18" charset="0"/>
                <a:cs typeface="Times New Roman" pitchFamily="18" charset="0"/>
              </a:rPr>
              <a:t>(2012) Retrieved from http://www.wisn.com/news/30340779/detail.html</a:t>
            </a:r>
          </a:p>
          <a:p>
            <a:pPr>
              <a:buNone/>
            </a:pPr>
            <a:r>
              <a:rPr lang="en-US" sz="1500" dirty="0" smtClean="0">
                <a:latin typeface="Times New Roman" pitchFamily="18" charset="0"/>
                <a:cs typeface="Times New Roman" pitchFamily="18" charset="0"/>
              </a:rPr>
              <a:t>National Health Care for the Homeless Council. (2010). </a:t>
            </a:r>
            <a:r>
              <a:rPr lang="en-US" sz="1500" i="1" dirty="0" smtClean="0">
                <a:latin typeface="Times New Roman" pitchFamily="18" charset="0"/>
                <a:cs typeface="Times New Roman" pitchFamily="18" charset="0"/>
              </a:rPr>
              <a:t>Homelessness &amp; health: What’s the connection? </a:t>
            </a:r>
            <a:r>
              <a:rPr lang="en-US" sz="1500" dirty="0" smtClean="0">
                <a:latin typeface="Times New Roman" pitchFamily="18" charset="0"/>
                <a:cs typeface="Times New Roman" pitchFamily="18" charset="0"/>
              </a:rPr>
              <a:t>Retrieved </a:t>
            </a:r>
            <a:r>
              <a:rPr lang="en-US" sz="1500" dirty="0">
                <a:latin typeface="Times New Roman" pitchFamily="18" charset="0"/>
                <a:cs typeface="Times New Roman" pitchFamily="18" charset="0"/>
              </a:rPr>
              <a:t>from </a:t>
            </a:r>
            <a:r>
              <a:rPr lang="en-US" sz="1500" dirty="0" smtClean="0">
                <a:latin typeface="Times New Roman" pitchFamily="18" charset="0"/>
                <a:cs typeface="Times New Roman" pitchFamily="18" charset="0"/>
              </a:rPr>
              <a:t>http</a:t>
            </a:r>
            <a:r>
              <a:rPr lang="en-US" sz="1500" dirty="0">
                <a:latin typeface="Times New Roman" pitchFamily="18" charset="0"/>
                <a:cs typeface="Times New Roman" pitchFamily="18" charset="0"/>
              </a:rPr>
              <a:t>://</a:t>
            </a:r>
            <a:r>
              <a:rPr lang="en-US" sz="1500" dirty="0" smtClean="0">
                <a:latin typeface="Times New Roman" pitchFamily="18" charset="0"/>
                <a:cs typeface="Times New Roman" pitchFamily="18" charset="0"/>
              </a:rPr>
              <a:t>www.nhchc.org/wp-content/uploads/2011/09/Hln_health_factsheet_Jan10.pdf</a:t>
            </a:r>
          </a:p>
          <a:p>
            <a:pPr>
              <a:buNone/>
            </a:pPr>
            <a:r>
              <a:rPr lang="en-US" sz="1500" dirty="0" smtClean="0">
                <a:latin typeface="Times New Roman" pitchFamily="18" charset="0"/>
                <a:cs typeface="Times New Roman" pitchFamily="18" charset="0"/>
              </a:rPr>
              <a:t>Outreach Community Health Centers. (2012). </a:t>
            </a:r>
            <a:r>
              <a:rPr lang="en-US" sz="1500" i="1" dirty="0" smtClean="0">
                <a:latin typeface="Times New Roman" pitchFamily="18" charset="0"/>
                <a:cs typeface="Times New Roman" pitchFamily="18" charset="0"/>
              </a:rPr>
              <a:t>Welcome to Outreach Community Health Centers.  </a:t>
            </a:r>
            <a:r>
              <a:rPr lang="en-US" sz="1500" dirty="0" smtClean="0">
                <a:latin typeface="Times New Roman" pitchFamily="18" charset="0"/>
                <a:cs typeface="Times New Roman" pitchFamily="18" charset="0"/>
              </a:rPr>
              <a:t>Retrieved from http://hchm.com</a:t>
            </a:r>
          </a:p>
          <a:p>
            <a:pPr>
              <a:buNone/>
            </a:pPr>
            <a:r>
              <a:rPr lang="en-US" sz="1500" dirty="0" err="1" smtClean="0">
                <a:latin typeface="Times New Roman" pitchFamily="18" charset="0"/>
                <a:cs typeface="Times New Roman" pitchFamily="18" charset="0"/>
              </a:rPr>
              <a:t>Tomazic</a:t>
            </a:r>
            <a:r>
              <a:rPr lang="en-US" sz="1500" dirty="0" smtClean="0">
                <a:latin typeface="Times New Roman" pitchFamily="18" charset="0"/>
                <a:cs typeface="Times New Roman" pitchFamily="18" charset="0"/>
              </a:rPr>
              <a:t>, J. (2012). </a:t>
            </a:r>
            <a:r>
              <a:rPr lang="en-US" sz="1500" i="1" dirty="0" smtClean="0">
                <a:latin typeface="Times New Roman" pitchFamily="18" charset="0"/>
                <a:cs typeface="Times New Roman" pitchFamily="18" charset="0"/>
              </a:rPr>
              <a:t>Salvation Army’s Christmas campaign. </a:t>
            </a:r>
            <a:r>
              <a:rPr lang="en-US" sz="1500" dirty="0">
                <a:latin typeface="Times New Roman" pitchFamily="18" charset="0"/>
                <a:cs typeface="Times New Roman" pitchFamily="18" charset="0"/>
              </a:rPr>
              <a:t>Retrieved from http://www.cbs58.com/features/making-milwaukee-great/Salvation-Armys-Christmas-Campaign-137560793.html</a:t>
            </a:r>
            <a:endParaRPr lang="en-US" sz="1500" dirty="0" smtClean="0">
              <a:latin typeface="Times New Roman" pitchFamily="18" charset="0"/>
              <a:cs typeface="Times New Roman" pitchFamily="18" charset="0"/>
            </a:endParaRPr>
          </a:p>
          <a:p>
            <a:pPr>
              <a:buNone/>
            </a:pPr>
            <a:r>
              <a:rPr lang="en-US" sz="1500" i="1" dirty="0" smtClean="0">
                <a:latin typeface="Times New Roman" pitchFamily="18" charset="0"/>
                <a:cs typeface="Times New Roman" pitchFamily="18" charset="0"/>
              </a:rPr>
              <a:t>Top 25 Wis. districts with homeless students. </a:t>
            </a:r>
            <a:r>
              <a:rPr lang="en-US" sz="1500" dirty="0" smtClean="0">
                <a:latin typeface="Times New Roman" pitchFamily="18" charset="0"/>
                <a:cs typeface="Times New Roman" pitchFamily="18" charset="0"/>
              </a:rPr>
              <a:t>(2012). Retrieved </a:t>
            </a:r>
            <a:r>
              <a:rPr lang="en-US" sz="1500" dirty="0">
                <a:latin typeface="Times New Roman" pitchFamily="18" charset="0"/>
                <a:cs typeface="Times New Roman" pitchFamily="18" charset="0"/>
              </a:rPr>
              <a:t>from http://www.wisn.com/slideshow/education/30352226/detail.html</a:t>
            </a:r>
            <a:r>
              <a:rPr lang="en-US" sz="1500" i="1" dirty="0" smtClean="0">
                <a:latin typeface="Times New Roman" pitchFamily="18" charset="0"/>
                <a:cs typeface="Times New Roman" pitchFamily="18" charset="0"/>
              </a:rPr>
              <a:t> </a:t>
            </a:r>
            <a:r>
              <a:rPr lang="en-US" sz="1500" dirty="0" smtClean="0">
                <a:latin typeface="Times New Roman" pitchFamily="18" charset="0"/>
                <a:cs typeface="Times New Roman" pitchFamily="18" charset="0"/>
              </a:rPr>
              <a:t> </a:t>
            </a:r>
          </a:p>
          <a:p>
            <a:pPr marL="0" indent="0">
              <a:buNone/>
            </a:pPr>
            <a:r>
              <a:rPr lang="en-US" sz="1500" dirty="0" smtClean="0">
                <a:latin typeface="Times New Roman" pitchFamily="18" charset="0"/>
                <a:cs typeface="Times New Roman" pitchFamily="18" charset="0"/>
              </a:rPr>
              <a:t>United States Department of Education. (2004). </a:t>
            </a:r>
            <a:r>
              <a:rPr lang="en-US" sz="1500" i="1" dirty="0" smtClean="0">
                <a:latin typeface="Times New Roman" pitchFamily="18" charset="0"/>
                <a:cs typeface="Times New Roman" pitchFamily="18" charset="0"/>
              </a:rPr>
              <a:t>Education for homeless children and youth  program: Title</a:t>
            </a:r>
          </a:p>
          <a:p>
            <a:pPr marL="0" indent="0">
              <a:buNone/>
            </a:pPr>
            <a:r>
              <a:rPr lang="en-US" sz="1500" i="1" dirty="0">
                <a:latin typeface="Times New Roman" pitchFamily="18" charset="0"/>
                <a:cs typeface="Times New Roman" pitchFamily="18" charset="0"/>
              </a:rPr>
              <a:t> </a:t>
            </a:r>
            <a:r>
              <a:rPr lang="en-US" sz="1500" i="1" dirty="0" smtClean="0">
                <a:latin typeface="Times New Roman" pitchFamily="18" charset="0"/>
                <a:cs typeface="Times New Roman" pitchFamily="18" charset="0"/>
              </a:rPr>
              <a:t>    VII-B of the McKinney-Vento Homeless Assistance Act, as amended by the No Child Left Behind Act of </a:t>
            </a:r>
          </a:p>
          <a:p>
            <a:pPr marL="0" indent="0">
              <a:buNone/>
            </a:pPr>
            <a:r>
              <a:rPr lang="en-US" sz="1500" i="1" dirty="0">
                <a:latin typeface="Times New Roman" pitchFamily="18" charset="0"/>
                <a:cs typeface="Times New Roman" pitchFamily="18" charset="0"/>
              </a:rPr>
              <a:t> </a:t>
            </a:r>
            <a:r>
              <a:rPr lang="en-US" sz="1500" i="1" dirty="0" smtClean="0">
                <a:latin typeface="Times New Roman" pitchFamily="18" charset="0"/>
                <a:cs typeface="Times New Roman" pitchFamily="18" charset="0"/>
              </a:rPr>
              <a:t>    2001, Non-regulatory guidance. </a:t>
            </a:r>
            <a:r>
              <a:rPr lang="en-US" sz="1500" dirty="0" smtClean="0">
                <a:latin typeface="Times New Roman" pitchFamily="18" charset="0"/>
                <a:cs typeface="Times New Roman" pitchFamily="18" charset="0"/>
              </a:rPr>
              <a:t>Retrieved </a:t>
            </a:r>
            <a:r>
              <a:rPr lang="en-US" sz="1500" dirty="0">
                <a:latin typeface="Times New Roman" pitchFamily="18" charset="0"/>
                <a:cs typeface="Times New Roman" pitchFamily="18" charset="0"/>
              </a:rPr>
              <a:t>from http://www2.ed.gov/programs/homeless/guidance.pdf</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76247" y="228600"/>
            <a:ext cx="9058235" cy="57607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6200" y="6019800"/>
            <a:ext cx="12048876" cy="923330"/>
          </a:xfrm>
          <a:prstGeom prst="rect">
            <a:avLst/>
          </a:prstGeom>
          <a:noFill/>
        </p:spPr>
        <p:txBody>
          <a:bodyPr wrap="none" rtlCol="0">
            <a:spAutoFit/>
          </a:bodyPr>
          <a:lstStyle/>
          <a:p>
            <a:r>
              <a:rPr lang="en-US" dirty="0" smtClean="0"/>
              <a:t>Personal Reflection:  What </a:t>
            </a:r>
            <a:r>
              <a:rPr lang="en-US" dirty="0" smtClean="0"/>
              <a:t>would you do if this was someone you know?  What if it was you?  </a:t>
            </a:r>
          </a:p>
          <a:p>
            <a:r>
              <a:rPr lang="en-US" dirty="0" smtClean="0"/>
              <a:t>Pair-Share:  What can we do together now, to make a </a:t>
            </a:r>
            <a:r>
              <a:rPr lang="en-US" dirty="0" smtClean="0"/>
              <a:t>difference? </a:t>
            </a:r>
            <a:r>
              <a:rPr lang="en-US" dirty="0" smtClean="0"/>
              <a:t>       </a:t>
            </a:r>
            <a:r>
              <a:rPr lang="en-US" dirty="0" smtClean="0">
                <a:hlinkClick r:id="rId4"/>
              </a:rPr>
              <a:t>http</a:t>
            </a:r>
            <a:r>
              <a:rPr lang="en-US" dirty="0" smtClean="0">
                <a:hlinkClick r:id="rId4"/>
              </a:rPr>
              <a:t>://</a:t>
            </a:r>
            <a:r>
              <a:rPr lang="en-US" dirty="0" smtClean="0">
                <a:hlinkClick r:id="rId4"/>
              </a:rPr>
              <a:t>www.youtube.com/watch?v=oBIxScJ5rlY&amp;ob=av2n</a:t>
            </a:r>
            <a:endParaRPr lang="en-US" dirty="0" smtClean="0"/>
          </a:p>
          <a:p>
            <a:endParaRPr lang="en-US" dirty="0"/>
          </a:p>
        </p:txBody>
      </p:sp>
    </p:spTree>
    <p:extLst>
      <p:ext uri="{BB962C8B-B14F-4D97-AF65-F5344CB8AC3E}">
        <p14:creationId xmlns="" xmlns:p14="http://schemas.microsoft.com/office/powerpoint/2010/main" val="42389254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ASPECTS OF HOMELESSNESS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7500" lnSpcReduction="20000"/>
          </a:bodyPr>
          <a:lstStyle/>
          <a:p>
            <a:r>
              <a:rPr lang="en-US" b="1" dirty="0" smtClean="0">
                <a:latin typeface="Times New Roman" pitchFamily="18" charset="0"/>
                <a:cs typeface="Times New Roman" pitchFamily="18" charset="0"/>
              </a:rPr>
              <a:t>Transitional</a:t>
            </a:r>
            <a:r>
              <a:rPr lang="en-US" dirty="0" smtClean="0">
                <a:latin typeface="Times New Roman" pitchFamily="18" charset="0"/>
                <a:cs typeface="Times New Roman" pitchFamily="18" charset="0"/>
              </a:rPr>
              <a:t> – “occurs when a housing crisis </a:t>
            </a:r>
            <a:r>
              <a:rPr lang="en-US" smtClean="0">
                <a:latin typeface="Times New Roman" pitchFamily="18" charset="0"/>
                <a:cs typeface="Times New Roman" pitchFamily="18" charset="0"/>
              </a:rPr>
              <a:t>(e.g., </a:t>
            </a:r>
            <a:r>
              <a:rPr lang="en-US" dirty="0" smtClean="0">
                <a:latin typeface="Times New Roman" pitchFamily="18" charset="0"/>
                <a:cs typeface="Times New Roman" pitchFamily="18" charset="0"/>
              </a:rPr>
              <a:t>loss of job, domestic violence) temporarily renders an individual or family homeless.”</a:t>
            </a:r>
          </a:p>
          <a:p>
            <a:r>
              <a:rPr lang="en-US" b="1" dirty="0" smtClean="0">
                <a:latin typeface="Times New Roman" pitchFamily="18" charset="0"/>
                <a:cs typeface="Times New Roman" pitchFamily="18" charset="0"/>
              </a:rPr>
              <a:t>Episodic</a:t>
            </a:r>
            <a:r>
              <a:rPr lang="en-US" dirty="0" smtClean="0">
                <a:latin typeface="Times New Roman" pitchFamily="18" charset="0"/>
                <a:cs typeface="Times New Roman" pitchFamily="18" charset="0"/>
              </a:rPr>
              <a:t> – “refers to circumstances in which persons have recurrent problems with housing.”</a:t>
            </a:r>
          </a:p>
          <a:p>
            <a:r>
              <a:rPr lang="en-US" b="1" dirty="0" smtClean="0">
                <a:latin typeface="Times New Roman" pitchFamily="18" charset="0"/>
                <a:cs typeface="Times New Roman" pitchFamily="18" charset="0"/>
              </a:rPr>
              <a:t>Chronic</a:t>
            </a:r>
            <a:r>
              <a:rPr lang="en-US" dirty="0" smtClean="0">
                <a:latin typeface="Times New Roman" pitchFamily="18" charset="0"/>
                <a:cs typeface="Times New Roman" pitchFamily="18" charset="0"/>
              </a:rPr>
              <a:t> – “is defined by HUD as a situation in which a single unaccompanied person has been without a permanent residence for a period of more than one year or for more than 4 times in the last 3 years and suffers from a disabling condition (usually substance abuse or mental health issue) that is contributing to his/her homelessness.”  (</a:t>
            </a:r>
            <a:r>
              <a:rPr lang="en-US" dirty="0" smtClean="0">
                <a:latin typeface="Times New Roman" pitchFamily="18" charset="0"/>
                <a:cs typeface="Times New Roman" pitchFamily="18" charset="0"/>
                <a:hlinkClick r:id="rId3"/>
              </a:rPr>
              <a:t>http</a:t>
            </a:r>
            <a:r>
              <a:rPr lang="en-US" dirty="0">
                <a:latin typeface="Times New Roman" pitchFamily="18" charset="0"/>
                <a:cs typeface="Times New Roman" pitchFamily="18" charset="0"/>
                <a:hlinkClick r:id="rId3"/>
              </a:rPr>
              <a:t>://</a:t>
            </a:r>
            <a:r>
              <a:rPr lang="en-US" dirty="0" smtClean="0">
                <a:latin typeface="Times New Roman" pitchFamily="18" charset="0"/>
                <a:cs typeface="Times New Roman" pitchFamily="18" charset="0"/>
                <a:hlinkClick r:id="rId3"/>
              </a:rPr>
              <a:t>www.scribd.com/doc/14467583/homelessness-defined</a:t>
            </a:r>
            <a:r>
              <a:rPr lang="en-US"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HOMELESS PERSON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Times New Roman" pitchFamily="18" charset="0"/>
                <a:cs typeface="Times New Roman" pitchFamily="18" charset="0"/>
              </a:rPr>
              <a:t>“An individual who lacks a fixed, regular, and adequate residence or a person who resides in a shelter, welfare hotel, transitional program or place not ordinarily used as regular sleeping accommodations, such as streets, cars, movie theaters, abandoned buildings, etc.  In addition, individuals who are staying in their own or someone else’s home but will be asked to leave within the next month are considered homeless.  People in jail are not considered homeless.” </a:t>
            </a:r>
          </a:p>
          <a:p>
            <a:pPr>
              <a:buNone/>
            </a:pPr>
            <a:r>
              <a:rPr lang="en-US" dirty="0" smtClean="0">
                <a:latin typeface="Times New Roman" pitchFamily="18" charset="0"/>
                <a:cs typeface="Times New Roman" pitchFamily="18" charset="0"/>
              </a:rPr>
              <a:t>	</a:t>
            </a:r>
          </a:p>
          <a:p>
            <a:pPr>
              <a:buNone/>
            </a:pPr>
            <a:r>
              <a:rPr lang="en-US" sz="2200" dirty="0" smtClean="0">
                <a:latin typeface="Times New Roman" pitchFamily="18" charset="0"/>
                <a:cs typeface="Times New Roman" pitchFamily="18" charset="0"/>
              </a:rPr>
              <a:t>	(</a:t>
            </a:r>
            <a:r>
              <a:rPr lang="en-US" sz="2200" dirty="0">
                <a:latin typeface="Times New Roman" pitchFamily="18" charset="0"/>
                <a:cs typeface="Times New Roman" pitchFamily="18" charset="0"/>
                <a:hlinkClick r:id="rId3"/>
              </a:rPr>
              <a:t>http://</a:t>
            </a:r>
            <a:r>
              <a:rPr lang="en-US" sz="2200" dirty="0" smtClean="0">
                <a:latin typeface="Times New Roman" pitchFamily="18" charset="0"/>
                <a:cs typeface="Times New Roman" pitchFamily="18" charset="0"/>
                <a:hlinkClick r:id="rId3"/>
              </a:rPr>
              <a:t>www.sfcall.com/issues%202001/11.26.01/homelessness.htm</a:t>
            </a:r>
            <a:r>
              <a:rPr lang="en-US" sz="2200" dirty="0" smtClean="0">
                <a:latin typeface="Times New Roman" pitchFamily="18" charset="0"/>
                <a:cs typeface="Times New Roman" pitchFamily="18" charset="0"/>
              </a:rPr>
              <a:t>) </a:t>
            </a:r>
            <a:endParaRPr lang="en-US"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LAW AND LEGAL ISSUES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Times New Roman" pitchFamily="18" charset="0"/>
                <a:cs typeface="Times New Roman" pitchFamily="18" charset="0"/>
              </a:rPr>
              <a:t>“Homelessness has been attributed to a variety of factors, with lack of affordable housing, low-paying jobs, unemployment, prison release, substance abuse, mental illness being some of the leading causes.  Many issues are involved in legal disputes involving the rights if homeless persons, including the right of law enforcement officers to stop and question a homeless person, voting rights, and eligibility for free post office boxes, among others.”  </a:t>
            </a:r>
          </a:p>
          <a:p>
            <a:pPr>
              <a:buNone/>
            </a:pPr>
            <a:endParaRPr lang="en-US" sz="2600" dirty="0" smtClean="0">
              <a:latin typeface="Times New Roman" pitchFamily="18" charset="0"/>
              <a:cs typeface="Times New Roman" pitchFamily="18" charset="0"/>
            </a:endParaRPr>
          </a:p>
          <a:p>
            <a:pPr>
              <a:buNone/>
            </a:pP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hlinkClick r:id="rId3"/>
              </a:rPr>
              <a:t>http://</a:t>
            </a:r>
            <a:r>
              <a:rPr lang="en-US" sz="2600" dirty="0" smtClean="0">
                <a:latin typeface="Times New Roman" pitchFamily="18" charset="0"/>
                <a:cs typeface="Times New Roman" pitchFamily="18" charset="0"/>
                <a:hlinkClick r:id="rId3"/>
              </a:rPr>
              <a:t>definitions.uslegal.com/h/homeless</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latin typeface="Times New Roman" pitchFamily="18" charset="0"/>
                <a:cs typeface="Times New Roman" pitchFamily="18" charset="0"/>
              </a:rPr>
              <a:t>Education Issues:  Milwaukee Public Schools</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7500" lnSpcReduction="20000"/>
          </a:bodyPr>
          <a:lstStyle/>
          <a:p>
            <a:pPr marL="0" lvl="0" indent="0">
              <a:buNone/>
            </a:pPr>
            <a:r>
              <a:rPr lang="en-US" b="1" u="sng" dirty="0"/>
              <a:t>POLICY </a:t>
            </a:r>
            <a:r>
              <a:rPr lang="en-US" b="1" u="sng" dirty="0" smtClean="0"/>
              <a:t>STATEMENT</a:t>
            </a:r>
          </a:p>
          <a:p>
            <a:pPr marL="0" lvl="0" indent="0">
              <a:buNone/>
            </a:pPr>
            <a:endParaRPr lang="en-US" sz="1700" dirty="0"/>
          </a:p>
          <a:p>
            <a:r>
              <a:rPr lang="en-US" dirty="0"/>
              <a:t>The Milwaukee Public School District shall provide an educational environment that </a:t>
            </a:r>
            <a:r>
              <a:rPr lang="en-US" dirty="0" smtClean="0"/>
              <a:t>treats homeless </a:t>
            </a:r>
            <a:r>
              <a:rPr lang="en-US" dirty="0"/>
              <a:t>students with </a:t>
            </a:r>
            <a:r>
              <a:rPr lang="en-US" b="1" dirty="0">
                <a:solidFill>
                  <a:srgbClr val="FF0000"/>
                </a:solidFill>
              </a:rPr>
              <a:t>dignity</a:t>
            </a:r>
            <a:r>
              <a:rPr lang="en-US" dirty="0"/>
              <a:t> and </a:t>
            </a:r>
            <a:r>
              <a:rPr lang="en-US" b="1" dirty="0">
                <a:solidFill>
                  <a:srgbClr val="FF0000"/>
                </a:solidFill>
              </a:rPr>
              <a:t>respect</a:t>
            </a:r>
            <a:r>
              <a:rPr lang="en-US" dirty="0"/>
              <a:t>. </a:t>
            </a:r>
            <a:endParaRPr lang="en-US" dirty="0" smtClean="0"/>
          </a:p>
          <a:p>
            <a:r>
              <a:rPr lang="en-US" dirty="0" smtClean="0"/>
              <a:t>Homeless </a:t>
            </a:r>
            <a:r>
              <a:rPr lang="en-US" dirty="0"/>
              <a:t>students are provided with </a:t>
            </a:r>
            <a:r>
              <a:rPr lang="en-US" b="1" dirty="0">
                <a:solidFill>
                  <a:srgbClr val="FF0000"/>
                </a:solidFill>
              </a:rPr>
              <a:t>equal access </a:t>
            </a:r>
            <a:r>
              <a:rPr lang="en-US" dirty="0" smtClean="0"/>
              <a:t>to educational </a:t>
            </a:r>
            <a:r>
              <a:rPr lang="en-US" dirty="0"/>
              <a:t>programs provided to other students, have an </a:t>
            </a:r>
            <a:r>
              <a:rPr lang="en-US" b="1" dirty="0">
                <a:solidFill>
                  <a:srgbClr val="FF0000"/>
                </a:solidFill>
              </a:rPr>
              <a:t>opportunity</a:t>
            </a:r>
            <a:r>
              <a:rPr lang="en-US" dirty="0"/>
              <a:t> to meet state and </a:t>
            </a:r>
            <a:r>
              <a:rPr lang="en-US" dirty="0" smtClean="0"/>
              <a:t>district academic </a:t>
            </a:r>
            <a:r>
              <a:rPr lang="en-US" dirty="0"/>
              <a:t>achievement standards to which all students are held, and are </a:t>
            </a:r>
            <a:r>
              <a:rPr lang="en-US" b="1" dirty="0">
                <a:solidFill>
                  <a:srgbClr val="FF0000"/>
                </a:solidFill>
              </a:rPr>
              <a:t>not segregated or </a:t>
            </a:r>
            <a:r>
              <a:rPr lang="en-US" b="1" dirty="0" smtClean="0">
                <a:solidFill>
                  <a:srgbClr val="FF0000"/>
                </a:solidFill>
              </a:rPr>
              <a:t>discriminated against</a:t>
            </a:r>
            <a:r>
              <a:rPr lang="en-US" dirty="0" smtClean="0"/>
              <a:t> </a:t>
            </a:r>
            <a:r>
              <a:rPr lang="en-US" dirty="0"/>
              <a:t>on the basis of their homeless status. </a:t>
            </a:r>
            <a:endParaRPr lang="en-US" dirty="0" smtClean="0"/>
          </a:p>
          <a:p>
            <a:r>
              <a:rPr lang="en-US" dirty="0" smtClean="0"/>
              <a:t>This </a:t>
            </a:r>
            <a:r>
              <a:rPr lang="en-US" dirty="0"/>
              <a:t>commitment to the educational rights of </a:t>
            </a:r>
            <a:r>
              <a:rPr lang="en-US" dirty="0" smtClean="0"/>
              <a:t>homeless        </a:t>
            </a:r>
            <a:r>
              <a:rPr lang="en-US" dirty="0"/>
              <a:t>children and youth applies to all services, programs, and activities provided or made available.</a:t>
            </a:r>
          </a:p>
          <a:p>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26522318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z="4000" b="1" dirty="0" smtClean="0">
                <a:latin typeface="Times New Roman" pitchFamily="18" charset="0"/>
                <a:cs typeface="Times New Roman" pitchFamily="18" charset="0"/>
              </a:rPr>
              <a:t/>
            </a:r>
            <a:br>
              <a:rPr lang="en-US" sz="4000" b="1" dirty="0" smtClean="0">
                <a:latin typeface="Times New Roman" pitchFamily="18" charset="0"/>
                <a:cs typeface="Times New Roman" pitchFamily="18" charset="0"/>
              </a:rPr>
            </a:br>
            <a:r>
              <a:rPr lang="en-US" sz="4000" b="1" dirty="0" smtClean="0">
                <a:latin typeface="Times New Roman" pitchFamily="18" charset="0"/>
                <a:cs typeface="Times New Roman" pitchFamily="18" charset="0"/>
              </a:rPr>
              <a:t>DEFINITION </a:t>
            </a:r>
            <a:r>
              <a:rPr lang="en-US" sz="4000" b="1" dirty="0">
                <a:latin typeface="Times New Roman" pitchFamily="18" charset="0"/>
                <a:cs typeface="Times New Roman" pitchFamily="18" charset="0"/>
              </a:rPr>
              <a:t>OF HOMELESS CHILDREN AND YOUTH</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dirty="0"/>
              <a:t>Under McKinney-Vento (McKinney-Vento Homeless Assistance Act, 42 U.S.C., ss. 11431-11436, sec</a:t>
            </a:r>
            <a:r>
              <a:rPr lang="en-US" dirty="0" smtClean="0"/>
              <a:t>. 25</a:t>
            </a:r>
            <a:r>
              <a:rPr lang="en-US" dirty="0"/>
              <a:t>), </a:t>
            </a:r>
            <a:r>
              <a:rPr lang="en-US"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hlinkClick r:id="rId2"/>
              </a:rPr>
              <a:t>http</a:t>
            </a:r>
            <a:r>
              <a:rPr lang="en-US" sz="2400" dirty="0">
                <a:latin typeface="Times New Roman" pitchFamily="18" charset="0"/>
                <a:cs typeface="Times New Roman" pitchFamily="18" charset="0"/>
                <a:hlinkClick r:id="rId2"/>
              </a:rPr>
              <a:t>://</a:t>
            </a:r>
            <a:r>
              <a:rPr lang="en-US" sz="2400" dirty="0" smtClean="0">
                <a:latin typeface="Times New Roman" pitchFamily="18" charset="0"/>
                <a:cs typeface="Times New Roman" pitchFamily="18" charset="0"/>
                <a:hlinkClick r:id="rId2"/>
              </a:rPr>
              <a:t>www2.ed.gov/programs/homeless/guidance.pdf</a:t>
            </a:r>
            <a:r>
              <a:rPr lang="en-US" sz="2400" dirty="0" smtClean="0">
                <a:latin typeface="Times New Roman" pitchFamily="18" charset="0"/>
                <a:cs typeface="Times New Roman" pitchFamily="18" charset="0"/>
              </a:rPr>
              <a:t>)</a:t>
            </a:r>
          </a:p>
          <a:p>
            <a:pPr marL="0" indent="0">
              <a:buNone/>
            </a:pPr>
            <a:endParaRPr lang="en-US" dirty="0" smtClean="0"/>
          </a:p>
          <a:p>
            <a:r>
              <a:rPr lang="en-US" dirty="0" smtClean="0"/>
              <a:t>homeless </a:t>
            </a:r>
            <a:r>
              <a:rPr lang="en-US" dirty="0"/>
              <a:t>children and youth are defined as "</a:t>
            </a:r>
            <a:r>
              <a:rPr lang="en-US" b="1" dirty="0">
                <a:solidFill>
                  <a:srgbClr val="FF0000"/>
                </a:solidFill>
              </a:rPr>
              <a:t>individuals who lack a fixed, regular, and </a:t>
            </a:r>
            <a:r>
              <a:rPr lang="en-US" b="1" dirty="0" smtClean="0">
                <a:solidFill>
                  <a:srgbClr val="FF0000"/>
                </a:solidFill>
              </a:rPr>
              <a:t>adequate night-time </a:t>
            </a:r>
            <a:r>
              <a:rPr lang="en-US" b="1" dirty="0">
                <a:solidFill>
                  <a:srgbClr val="FF0000"/>
                </a:solidFill>
              </a:rPr>
              <a:t>residence</a:t>
            </a:r>
            <a:r>
              <a:rPr lang="en-US" dirty="0"/>
              <a:t>." </a:t>
            </a:r>
          </a:p>
        </p:txBody>
      </p:sp>
    </p:spTree>
    <p:extLst>
      <p:ext uri="{BB962C8B-B14F-4D97-AF65-F5344CB8AC3E}">
        <p14:creationId xmlns="" xmlns:p14="http://schemas.microsoft.com/office/powerpoint/2010/main" val="15500239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z="4000" b="1" dirty="0" smtClean="0">
                <a:latin typeface="Times New Roman" pitchFamily="18" charset="0"/>
                <a:cs typeface="Times New Roman" pitchFamily="18" charset="0"/>
              </a:rPr>
              <a:t/>
            </a:r>
            <a:br>
              <a:rPr lang="en-US" sz="4000" b="1" dirty="0" smtClean="0">
                <a:latin typeface="Times New Roman" pitchFamily="18" charset="0"/>
                <a:cs typeface="Times New Roman" pitchFamily="18" charset="0"/>
              </a:rPr>
            </a:br>
            <a:r>
              <a:rPr lang="en-US" sz="4000" b="1" dirty="0" smtClean="0">
                <a:latin typeface="Times New Roman" pitchFamily="18" charset="0"/>
                <a:cs typeface="Times New Roman" pitchFamily="18" charset="0"/>
              </a:rPr>
              <a:t>DEFINITION </a:t>
            </a:r>
            <a:r>
              <a:rPr lang="en-US" sz="4000" b="1" dirty="0">
                <a:latin typeface="Times New Roman" pitchFamily="18" charset="0"/>
                <a:cs typeface="Times New Roman" pitchFamily="18" charset="0"/>
              </a:rPr>
              <a:t>OF HOMELESS CHILDREN AND YOUTH</a:t>
            </a:r>
            <a:r>
              <a:rPr lang="en-US" dirty="0"/>
              <a:t/>
            </a:r>
            <a:br>
              <a:rPr lang="en-US" dirty="0"/>
            </a:br>
            <a:endParaRPr lang="en-US" dirty="0"/>
          </a:p>
        </p:txBody>
      </p:sp>
      <p:sp>
        <p:nvSpPr>
          <p:cNvPr id="3" name="Content Placeholder 2"/>
          <p:cNvSpPr>
            <a:spLocks noGrp="1"/>
          </p:cNvSpPr>
          <p:nvPr>
            <p:ph idx="1"/>
          </p:nvPr>
        </p:nvSpPr>
        <p:spPr>
          <a:xfrm>
            <a:off x="457200" y="1600200"/>
            <a:ext cx="8382000" cy="5105400"/>
          </a:xfrm>
        </p:spPr>
        <p:txBody>
          <a:bodyPr>
            <a:noAutofit/>
          </a:bodyPr>
          <a:lstStyle/>
          <a:p>
            <a:pPr marL="0" indent="0">
              <a:buNone/>
            </a:pPr>
            <a:r>
              <a:rPr lang="en-US" sz="1850" dirty="0"/>
              <a:t>The term </a:t>
            </a:r>
            <a:r>
              <a:rPr lang="en-US" sz="1850" dirty="0" smtClean="0"/>
              <a:t>“homeless” includes </a:t>
            </a:r>
            <a:r>
              <a:rPr lang="en-US" sz="1850" dirty="0"/>
              <a:t>children and youth who:</a:t>
            </a:r>
          </a:p>
          <a:p>
            <a:r>
              <a:rPr lang="en-US" sz="1850" dirty="0"/>
              <a:t>(a) </a:t>
            </a:r>
            <a:r>
              <a:rPr lang="en-US" sz="1850" b="1" dirty="0">
                <a:solidFill>
                  <a:srgbClr val="FF0000"/>
                </a:solidFill>
              </a:rPr>
              <a:t>are living with other persons due to the loss of housing, economic hardship, or </a:t>
            </a:r>
            <a:r>
              <a:rPr lang="en-US" sz="1850" b="1" dirty="0" smtClean="0">
                <a:solidFill>
                  <a:srgbClr val="FF0000"/>
                </a:solidFill>
              </a:rPr>
              <a:t>a similar </a:t>
            </a:r>
            <a:r>
              <a:rPr lang="en-US" sz="1850" b="1" dirty="0">
                <a:solidFill>
                  <a:srgbClr val="FF0000"/>
                </a:solidFill>
              </a:rPr>
              <a:t>reason, including children and youth living doubled-up with family or friends</a:t>
            </a:r>
            <a:r>
              <a:rPr lang="en-US" sz="1850" dirty="0"/>
              <a:t>;</a:t>
            </a:r>
          </a:p>
          <a:p>
            <a:r>
              <a:rPr lang="en-US" sz="1850" dirty="0"/>
              <a:t>(b) are living in motels, hotels, trailer parks, or camping grounds due to the lack </a:t>
            </a:r>
            <a:r>
              <a:rPr lang="en-US" sz="1850" dirty="0" smtClean="0"/>
              <a:t>of alternative</a:t>
            </a:r>
            <a:r>
              <a:rPr lang="en-US" sz="1850" dirty="0"/>
              <a:t>, adequate accommodations;</a:t>
            </a:r>
          </a:p>
          <a:p>
            <a:r>
              <a:rPr lang="en-US" sz="1850" dirty="0"/>
              <a:t>(c) are living in emergency or transitional shelters;</a:t>
            </a:r>
          </a:p>
          <a:p>
            <a:r>
              <a:rPr lang="en-US" sz="1850" dirty="0"/>
              <a:t>(d) are abandoned in hospitals;</a:t>
            </a:r>
          </a:p>
          <a:p>
            <a:r>
              <a:rPr lang="en-US" sz="1850" dirty="0"/>
              <a:t>(e) are </a:t>
            </a:r>
            <a:r>
              <a:rPr lang="en-US" sz="1850" b="1" dirty="0">
                <a:solidFill>
                  <a:srgbClr val="FF0000"/>
                </a:solidFill>
              </a:rPr>
              <a:t>temporarily housed while awaiting foster care placement</a:t>
            </a:r>
            <a:r>
              <a:rPr lang="en-US" sz="1850" dirty="0"/>
              <a:t>;</a:t>
            </a:r>
          </a:p>
          <a:p>
            <a:r>
              <a:rPr lang="en-US" sz="1850" dirty="0"/>
              <a:t>(f) have a primary night-time residence that is a public or private place not designed for </a:t>
            </a:r>
            <a:r>
              <a:rPr lang="en-US" sz="1850" dirty="0" smtClean="0"/>
              <a:t>or ordinarily </a:t>
            </a:r>
            <a:r>
              <a:rPr lang="en-US" sz="1850" dirty="0"/>
              <a:t>used as a regular sleeping accommodation for human beings;</a:t>
            </a:r>
          </a:p>
          <a:p>
            <a:r>
              <a:rPr lang="en-US" sz="1850" dirty="0"/>
              <a:t>(g) are </a:t>
            </a:r>
            <a:r>
              <a:rPr lang="en-US" sz="1850" b="1" dirty="0">
                <a:solidFill>
                  <a:srgbClr val="FF0000"/>
                </a:solidFill>
              </a:rPr>
              <a:t>living in cars, parks, public spaces, abandoned buildings, substandard housing, </a:t>
            </a:r>
            <a:r>
              <a:rPr lang="en-US" sz="1850" b="1" dirty="0" smtClean="0">
                <a:solidFill>
                  <a:srgbClr val="FF0000"/>
                </a:solidFill>
              </a:rPr>
              <a:t>bus or </a:t>
            </a:r>
            <a:r>
              <a:rPr lang="en-US" sz="1850" b="1" dirty="0">
                <a:solidFill>
                  <a:srgbClr val="FF0000"/>
                </a:solidFill>
              </a:rPr>
              <a:t>train stations, or similar settings</a:t>
            </a:r>
            <a:r>
              <a:rPr lang="en-US" sz="1850" dirty="0"/>
              <a:t>;</a:t>
            </a:r>
          </a:p>
          <a:p>
            <a:r>
              <a:rPr lang="en-US" sz="1850" dirty="0"/>
              <a:t>(h) are migratory children who qualify as homeless because they are living </a:t>
            </a:r>
            <a:r>
              <a:rPr lang="en-US" sz="1850" dirty="0" smtClean="0"/>
              <a:t>in circumstances </a:t>
            </a:r>
            <a:r>
              <a:rPr lang="en-US" sz="1850" dirty="0"/>
              <a:t>described above</a:t>
            </a:r>
            <a:r>
              <a:rPr lang="en-US" sz="1850" dirty="0" smtClean="0"/>
              <a:t>.</a:t>
            </a:r>
            <a:endParaRPr lang="en-US" sz="1850" dirty="0"/>
          </a:p>
        </p:txBody>
      </p:sp>
    </p:spTree>
    <p:extLst>
      <p:ext uri="{BB962C8B-B14F-4D97-AF65-F5344CB8AC3E}">
        <p14:creationId xmlns="" xmlns:p14="http://schemas.microsoft.com/office/powerpoint/2010/main" val="6201629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414</TotalTime>
  <Words>2296</Words>
  <Application>Microsoft Office PowerPoint</Application>
  <PresentationFormat>On-screen Show (4:3)</PresentationFormat>
  <Paragraphs>256</Paragraphs>
  <Slides>37</Slides>
  <Notes>11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Slide 1</vt:lpstr>
      <vt:lpstr>HOMELESSNESS  IN MILWAUKEE, WI</vt:lpstr>
      <vt:lpstr>HOMELESSNESS vs HOMELESS</vt:lpstr>
      <vt:lpstr>ASPECTS OF HOMELESSNESS</vt:lpstr>
      <vt:lpstr>HOMELESS PERSON</vt:lpstr>
      <vt:lpstr>LAW AND LEGAL ISSUES</vt:lpstr>
      <vt:lpstr>Education Issues:  Milwaukee Public Schools</vt:lpstr>
      <vt:lpstr> DEFINITION OF HOMELESS CHILDREN AND YOUTH </vt:lpstr>
      <vt:lpstr> DEFINITION OF HOMELESS CHILDREN AND YOUTH </vt:lpstr>
      <vt:lpstr> RIGHTS OF HOMELESS STUDENTS </vt:lpstr>
      <vt:lpstr> RIGHTS OF HOMELESS STUDENTS </vt:lpstr>
      <vt:lpstr> Local News</vt:lpstr>
      <vt:lpstr>Slide 13</vt:lpstr>
      <vt:lpstr>Close to Home</vt:lpstr>
      <vt:lpstr>Focus on Health</vt:lpstr>
      <vt:lpstr>Milwaukee Continuum of Care  2011 Point in Time Survey  of Milwaukee’s Homeless Citizens</vt:lpstr>
      <vt:lpstr>Point in Time Survey of Milwaukee’s  Homeless Citizens (2011)</vt:lpstr>
      <vt:lpstr>Snapshot of Homelessness in Milwaukee</vt:lpstr>
      <vt:lpstr>Disabilities and Special Needs Among the Homeless in Milwaukee</vt:lpstr>
      <vt:lpstr>National Comparison</vt:lpstr>
      <vt:lpstr>Disability Status and Shelters</vt:lpstr>
      <vt:lpstr>Homelessness and Health</vt:lpstr>
      <vt:lpstr>Downward Spiral . . .</vt:lpstr>
      <vt:lpstr>Complex Health Problems</vt:lpstr>
      <vt:lpstr>Lack of Health Insurance</vt:lpstr>
      <vt:lpstr>Outreach Community Health</vt:lpstr>
      <vt:lpstr>Serving the Homeless</vt:lpstr>
      <vt:lpstr>What are their needs</vt:lpstr>
      <vt:lpstr>Causes and Effects</vt:lpstr>
      <vt:lpstr>Who is serving them? </vt:lpstr>
      <vt:lpstr>How</vt:lpstr>
      <vt:lpstr>What is the current trends in serving?</vt:lpstr>
      <vt:lpstr>How to serve ethical practice</vt:lpstr>
      <vt:lpstr>Realize we are all part of this issue</vt:lpstr>
      <vt:lpstr>Salvation Army’s Annual Campaign</vt:lpstr>
      <vt:lpstr>References</vt:lpstr>
      <vt:lpstr>Slide 37</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HOMELESSNESS  IN MILWAUKEE, WI</dc:title>
  <dc:creator>SHALON; MARCUS; KATHLEEN; MARIBETH</dc:creator>
  <cp:lastModifiedBy>Kathy</cp:lastModifiedBy>
  <cp:revision>34</cp:revision>
  <cp:lastPrinted>2012-03-17T07:39:04Z</cp:lastPrinted>
  <dcterms:created xsi:type="dcterms:W3CDTF">2012-03-11T05:45:44Z</dcterms:created>
  <dcterms:modified xsi:type="dcterms:W3CDTF">2012-03-17T10:16:23Z</dcterms:modified>
</cp:coreProperties>
</file>